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2"/>
  </p:sldMasterIdLst>
  <p:notesMasterIdLst>
    <p:notesMasterId r:id="rId33"/>
  </p:notesMasterIdLst>
  <p:sldIdLst>
    <p:sldId id="284" r:id="rId13"/>
    <p:sldId id="274" r:id="rId14"/>
    <p:sldId id="286" r:id="rId15"/>
    <p:sldId id="285" r:id="rId16"/>
    <p:sldId id="287" r:id="rId17"/>
    <p:sldId id="288" r:id="rId18"/>
    <p:sldId id="289" r:id="rId19"/>
    <p:sldId id="290" r:id="rId20"/>
    <p:sldId id="291" r:id="rId21"/>
    <p:sldId id="292" r:id="rId22"/>
    <p:sldId id="301" r:id="rId23"/>
    <p:sldId id="296" r:id="rId24"/>
    <p:sldId id="304" r:id="rId25"/>
    <p:sldId id="294" r:id="rId26"/>
    <p:sldId id="299" r:id="rId27"/>
    <p:sldId id="302" r:id="rId28"/>
    <p:sldId id="297" r:id="rId29"/>
    <p:sldId id="298" r:id="rId30"/>
    <p:sldId id="305" r:id="rId31"/>
    <p:sldId id="303" r:id="rId32"/>
  </p:sldIdLst>
  <p:sldSz cx="12192000" cy="6858000"/>
  <p:notesSz cx="6858000" cy="9144000"/>
  <p:custDataLst>
    <p:custData r:id="rId11"/>
    <p:custData r:id="rId1"/>
    <p:custData r:id="rId2"/>
    <p:custData r:id="rId4"/>
    <p:custData r:id="rId10"/>
    <p:custData r:id="rId5"/>
    <p:custData r:id="rId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8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D1C424-5B5A-9FAA-C64B-18410FB91390}" name="Kuter, Melissa A." initials="MK" userId="S::MKUTER@newyorklife.com::605f8dda-35c0-40bb-8d9d-eba0ce1a3464" providerId="AD"/>
  <p188:author id="{840B4137-EB9F-4D10-8F0A-F0AFF1A92198}" name="Schurmann, Jeanne M." initials="SJM" userId="S::JSCHURMAN@newyorklife.com::8d48c966-3792-4815-9462-3d33c095071b" providerId="AD"/>
  <p188:author id="{C33961A9-09E5-03A1-FB4E-8A0FC598AF0F}" name="Posnick, Jed" initials="JP" userId="S::JPOSNICK@newyorklife.com::3e4af981-81e8-4de9-a7d7-169b578de7f1" providerId="AD"/>
  <p188:author id="{0C50ACC8-77FD-B82B-1175-1C667404A6AD}" name="Maingot, Stephanie M." initials="SM" userId="S::sbedeau@newyorklife.com::4f36ef03-f828-4889-ac88-9907d01f90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43C"/>
    <a:srgbClr val="C4687D"/>
    <a:srgbClr val="576E9B"/>
    <a:srgbClr val="003057"/>
    <a:srgbClr val="76976F"/>
    <a:srgbClr val="565656"/>
    <a:srgbClr val="97546F"/>
    <a:srgbClr val="424A6C"/>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59544" autoAdjust="0"/>
  </p:normalViewPr>
  <p:slideViewPr>
    <p:cSldViewPr snapToGrid="0">
      <p:cViewPr varScale="1">
        <p:scale>
          <a:sx n="111" d="100"/>
          <a:sy n="111" d="100"/>
        </p:scale>
        <p:origin x="594" y="96"/>
      </p:cViewPr>
      <p:guideLst>
        <p:guide orient="horz" pos="2160"/>
        <p:guide pos="3840"/>
        <p:guide orient="horz" pos="381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 Id="rId8" Type="http://schemas.openxmlformats.org/officeDocument/2006/relationships/customXml" Target="../customXml/item8.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newyorklife-my.sharepoint.com/personal/sbender_newyorklife_com/Documents/Documents/10-Year%20treasury%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bender\Downloads\Europe_Brent_Spot_Price_FOB%20(1).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Annual!$B$1</c:f>
              <c:strCache>
                <c:ptCount val="1"/>
                <c:pt idx="0">
                  <c:v>Percent</c:v>
                </c:pt>
              </c:strCache>
            </c:strRef>
          </c:tx>
          <c:spPr>
            <a:ln w="38100" cap="rnd">
              <a:solidFill>
                <a:srgbClr val="576E9B"/>
              </a:solidFill>
              <a:round/>
            </a:ln>
            <a:effectLst/>
          </c:spPr>
          <c:marker>
            <c:symbol val="none"/>
          </c:marker>
          <c:cat>
            <c:numRef>
              <c:f>Annual!$A$2:$A$64</c:f>
              <c:numCache>
                <c:formatCode>General</c:formatCode>
                <c:ptCount val="63"/>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pt idx="55">
                  <c:v>2018</c:v>
                </c:pt>
                <c:pt idx="56">
                  <c:v>2019</c:v>
                </c:pt>
                <c:pt idx="57">
                  <c:v>2020</c:v>
                </c:pt>
                <c:pt idx="58">
                  <c:v>2021</c:v>
                </c:pt>
                <c:pt idx="59">
                  <c:v>2022</c:v>
                </c:pt>
                <c:pt idx="60">
                  <c:v>2023</c:v>
                </c:pt>
                <c:pt idx="61">
                  <c:v>2024</c:v>
                </c:pt>
                <c:pt idx="62">
                  <c:v>2025</c:v>
                </c:pt>
              </c:numCache>
            </c:numRef>
          </c:cat>
          <c:val>
            <c:numRef>
              <c:f>Annual!$B$2:$B$64</c:f>
              <c:numCache>
                <c:formatCode>0.00%</c:formatCode>
                <c:ptCount val="63"/>
                <c:pt idx="0">
                  <c:v>1.40652E-2</c:v>
                </c:pt>
                <c:pt idx="1">
                  <c:v>4.6430300000000008E-2</c:v>
                </c:pt>
                <c:pt idx="2">
                  <c:v>2.3006099999999998E-2</c:v>
                </c:pt>
                <c:pt idx="3">
                  <c:v>0.14971780000000001</c:v>
                </c:pt>
                <c:pt idx="4">
                  <c:v>2.9971499999999998E-2</c:v>
                </c:pt>
                <c:pt idx="5">
                  <c:v>0.11270429999999999</c:v>
                </c:pt>
                <c:pt idx="6">
                  <c:v>0.18219639999999998</c:v>
                </c:pt>
                <c:pt idx="7">
                  <c:v>0.10214359999999999</c:v>
                </c:pt>
                <c:pt idx="8">
                  <c:v>-0.1622769</c:v>
                </c:pt>
                <c:pt idx="9">
                  <c:v>7.3295000000000001E-3</c:v>
                </c:pt>
                <c:pt idx="10">
                  <c:v>0.1034581</c:v>
                </c:pt>
                <c:pt idx="11">
                  <c:v>0.10430690000000001</c:v>
                </c:pt>
                <c:pt idx="12">
                  <c:v>5.7062000000000002E-2</c:v>
                </c:pt>
                <c:pt idx="13">
                  <c:v>-4.7688100000000004E-2</c:v>
                </c:pt>
                <c:pt idx="14">
                  <c:v>-2.5626799999999998E-2</c:v>
                </c:pt>
                <c:pt idx="15">
                  <c:v>0.13356780000000001</c:v>
                </c:pt>
                <c:pt idx="16">
                  <c:v>0.12184929999999999</c:v>
                </c:pt>
                <c:pt idx="17">
                  <c:v>0.2120755</c:v>
                </c:pt>
                <c:pt idx="18">
                  <c:v>0.21760079999999998</c:v>
                </c:pt>
                <c:pt idx="19">
                  <c:v>-6.5788299999999994E-2</c:v>
                </c:pt>
                <c:pt idx="20">
                  <c:v>-0.14628439999999998</c:v>
                </c:pt>
                <c:pt idx="21">
                  <c:v>0.1220492</c:v>
                </c:pt>
                <c:pt idx="22">
                  <c:v>-0.14755960000000001</c:v>
                </c:pt>
                <c:pt idx="23">
                  <c:v>-0.27749659999999998</c:v>
                </c:pt>
                <c:pt idx="24">
                  <c:v>9.38166E-2</c:v>
                </c:pt>
                <c:pt idx="25">
                  <c:v>5.4252000000000002E-2</c:v>
                </c:pt>
                <c:pt idx="26">
                  <c:v>-4.0040699999999999E-2</c:v>
                </c:pt>
                <c:pt idx="27">
                  <c:v>6.9086E-3</c:v>
                </c:pt>
                <c:pt idx="28">
                  <c:v>-8.06838E-2</c:v>
                </c:pt>
                <c:pt idx="29">
                  <c:v>-0.1085571</c:v>
                </c:pt>
                <c:pt idx="30">
                  <c:v>-0.16301749999999998</c:v>
                </c:pt>
                <c:pt idx="31">
                  <c:v>0.20778089999999999</c:v>
                </c:pt>
                <c:pt idx="32">
                  <c:v>-7.2159199999999993E-2</c:v>
                </c:pt>
                <c:pt idx="33">
                  <c:v>-1.98342E-2</c:v>
                </c:pt>
                <c:pt idx="34">
                  <c:v>-1.3900999999999998E-2</c:v>
                </c:pt>
                <c:pt idx="35">
                  <c:v>-0.17171649999999999</c:v>
                </c:pt>
                <c:pt idx="36">
                  <c:v>7.2822399999999995E-2</c:v>
                </c:pt>
                <c:pt idx="37">
                  <c:v>6.80365E-2</c:v>
                </c:pt>
                <c:pt idx="38">
                  <c:v>-0.16742069999999998</c:v>
                </c:pt>
                <c:pt idx="39">
                  <c:v>-8.1185199999999999E-2</c:v>
                </c:pt>
                <c:pt idx="40">
                  <c:v>-0.12989149999999999</c:v>
                </c:pt>
                <c:pt idx="41">
                  <c:v>6.4137399999999997E-2</c:v>
                </c:pt>
                <c:pt idx="42">
                  <c:v>4.1110999999999995E-3</c:v>
                </c:pt>
                <c:pt idx="43">
                  <c:v>0.1180075</c:v>
                </c:pt>
                <c:pt idx="44">
                  <c:v>-3.3438700000000002E-2</c:v>
                </c:pt>
                <c:pt idx="45">
                  <c:v>-0.20937850000000002</c:v>
                </c:pt>
                <c:pt idx="46">
                  <c:v>-0.10920149999999999</c:v>
                </c:pt>
                <c:pt idx="47">
                  <c:v>-1.5030200000000001E-2</c:v>
                </c:pt>
                <c:pt idx="48">
                  <c:v>-0.13480919999999999</c:v>
                </c:pt>
                <c:pt idx="49">
                  <c:v>-0.351663</c:v>
                </c:pt>
                <c:pt idx="50">
                  <c:v>0.30315399999999998</c:v>
                </c:pt>
                <c:pt idx="51">
                  <c:v>8.0590300000000004E-2</c:v>
                </c:pt>
                <c:pt idx="52">
                  <c:v>-0.15800890000000001</c:v>
                </c:pt>
                <c:pt idx="53">
                  <c:v>-0.1406953</c:v>
                </c:pt>
                <c:pt idx="54">
                  <c:v>0.26778560000000001</c:v>
                </c:pt>
                <c:pt idx="55">
                  <c:v>0.2497403</c:v>
                </c:pt>
                <c:pt idx="56">
                  <c:v>-0.26443840000000002</c:v>
                </c:pt>
                <c:pt idx="57">
                  <c:v>-0.5847561</c:v>
                </c:pt>
                <c:pt idx="58">
                  <c:v>0.62713379999999996</c:v>
                </c:pt>
                <c:pt idx="59">
                  <c:v>1.0392971</c:v>
                </c:pt>
                <c:pt idx="60">
                  <c:v>0.34177819999999998</c:v>
                </c:pt>
                <c:pt idx="61">
                  <c:v>6.2884599999999999E-2</c:v>
                </c:pt>
                <c:pt idx="62">
                  <c:v>2.0259900000000001E-2</c:v>
                </c:pt>
              </c:numCache>
            </c:numRef>
          </c:val>
          <c:smooth val="0"/>
          <c:extLst>
            <c:ext xmlns:c16="http://schemas.microsoft.com/office/drawing/2014/chart" uri="{C3380CC4-5D6E-409C-BE32-E72D297353CC}">
              <c16:uniqueId val="{00000000-BA5D-4823-84EF-A3EC8107C4AF}"/>
            </c:ext>
          </c:extLst>
        </c:ser>
        <c:dLbls>
          <c:showLegendKey val="0"/>
          <c:showVal val="0"/>
          <c:showCatName val="0"/>
          <c:showSerName val="0"/>
          <c:showPercent val="0"/>
          <c:showBubbleSize val="0"/>
        </c:dLbls>
        <c:smooth val="0"/>
        <c:axId val="963840416"/>
        <c:axId val="963835016"/>
      </c:lineChart>
      <c:catAx>
        <c:axId val="963840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accent1"/>
                    </a:solidFill>
                    <a:latin typeface="+mn-lt"/>
                    <a:ea typeface="+mn-ea"/>
                    <a:cs typeface="+mn-cs"/>
                  </a:defRPr>
                </a:pPr>
                <a:r>
                  <a:rPr lang="en-US" dirty="0">
                    <a:solidFill>
                      <a:schemeClr val="accent1"/>
                    </a:solidFill>
                  </a:rPr>
                  <a:t>YEAR</a:t>
                </a:r>
              </a:p>
            </c:rich>
          </c:tx>
          <c:layout>
            <c:manualLayout>
              <c:xMode val="edge"/>
              <c:yMode val="edge"/>
              <c:x val="0.5082639560917156"/>
              <c:y val="0.9207509403385961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title>
        <c:numFmt formatCode="General" sourceLinked="0"/>
        <c:majorTickMark val="in"/>
        <c:minorTickMark val="none"/>
        <c:tickLblPos val="low"/>
        <c:spPr>
          <a:noFill/>
          <a:ln w="9525" cap="flat" cmpd="sng" algn="ctr">
            <a:noFill/>
            <a:round/>
          </a:ln>
          <a:effectLst/>
        </c:spPr>
        <c:txPr>
          <a:bodyPr rot="3000000" spcFirstLastPara="1" vertOverflow="ellipsis" wrap="square" anchor="ctr" anchorCtr="1"/>
          <a:lstStyle/>
          <a:p>
            <a:pPr>
              <a:defRPr sz="1000" b="0" i="0" u="none" strike="noStrike" kern="1200" baseline="0">
                <a:solidFill>
                  <a:schemeClr val="accent1"/>
                </a:solidFill>
                <a:latin typeface="+mn-lt"/>
                <a:ea typeface="+mn-ea"/>
                <a:cs typeface="+mn-cs"/>
              </a:defRPr>
            </a:pPr>
            <a:endParaRPr lang="en-US"/>
          </a:p>
        </c:txPr>
        <c:crossAx val="963835016"/>
        <c:crosses val="autoZero"/>
        <c:auto val="1"/>
        <c:lblAlgn val="ctr"/>
        <c:lblOffset val="250"/>
        <c:tickLblSkip val="2"/>
        <c:tickMarkSkip val="1"/>
        <c:noMultiLvlLbl val="0"/>
      </c:catAx>
      <c:valAx>
        <c:axId val="963835016"/>
        <c:scaling>
          <c:orientation val="minMax"/>
          <c:min val="-0.60000000000000009"/>
        </c:scaling>
        <c:delete val="0"/>
        <c:axPos val="l"/>
        <c:title>
          <c:tx>
            <c:rich>
              <a:bodyPr rot="-5400000" spcFirstLastPara="1" vertOverflow="ellipsis" vert="horz" wrap="square" anchor="ctr" anchorCtr="1"/>
              <a:lstStyle/>
              <a:p>
                <a:pPr>
                  <a:defRPr sz="1000" b="0" i="0" u="none" strike="noStrike" kern="1200" baseline="0">
                    <a:solidFill>
                      <a:schemeClr val="accent1"/>
                    </a:solidFill>
                    <a:latin typeface="+mn-lt"/>
                    <a:ea typeface="+mn-ea"/>
                    <a:cs typeface="+mn-cs"/>
                  </a:defRPr>
                </a:pPr>
                <a:r>
                  <a:rPr lang="en-US" dirty="0">
                    <a:solidFill>
                      <a:schemeClr val="accent1"/>
                    </a:solidFill>
                  </a:rPr>
                  <a:t>%</a:t>
                </a:r>
                <a:r>
                  <a:rPr lang="en-US" baseline="0" dirty="0">
                    <a:solidFill>
                      <a:schemeClr val="accent1"/>
                    </a:solidFill>
                  </a:rPr>
                  <a:t> CHANGE FROM PRIOR YEAR</a:t>
                </a:r>
                <a:endParaRPr lang="en-US" dirty="0">
                  <a:solidFill>
                    <a:schemeClr val="accent1"/>
                  </a:solidFill>
                </a:endParaRPr>
              </a:p>
            </c:rich>
          </c:tx>
          <c:layout>
            <c:manualLayout>
              <c:xMode val="edge"/>
              <c:yMode val="edge"/>
              <c:x val="5.8182355719592809E-3"/>
              <c:y val="8.3100193089532648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title>
        <c:numFmt formatCode="0%" sourceLinked="0"/>
        <c:majorTickMark val="in"/>
        <c:minorTickMark val="none"/>
        <c:tickLblPos val="nextTo"/>
        <c:spPr>
          <a:noFill/>
          <a:ln>
            <a:solidFill>
              <a:srgbClr val="985570"/>
            </a:solid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crossAx val="96384041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7418905182845"/>
          <c:y val="5.1937768816640986E-2"/>
          <c:w val="0.84411356228326573"/>
          <c:h val="0.90431328501068253"/>
        </c:manualLayout>
      </c:layout>
      <c:lineChart>
        <c:grouping val="standard"/>
        <c:varyColors val="0"/>
        <c:ser>
          <c:idx val="0"/>
          <c:order val="0"/>
          <c:tx>
            <c:strRef>
              <c:f>Sheet1!$B$1</c:f>
              <c:strCache>
                <c:ptCount val="1"/>
                <c:pt idx="0">
                  <c:v>Series 1</c:v>
                </c:pt>
              </c:strCache>
            </c:strRef>
          </c:tx>
          <c:spPr>
            <a:ln w="28575" cap="rnd">
              <a:noFill/>
              <a:round/>
            </a:ln>
            <a:effectLst/>
          </c:spPr>
          <c:marker>
            <c:symbol val="none"/>
          </c:marker>
          <c:cat>
            <c:strRef>
              <c:f>Sheet1!$A$2:$A$8</c:f>
              <c:strCache>
                <c:ptCount val="4"/>
                <c:pt idx="0">
                  <c:v>Category 1</c:v>
                </c:pt>
                <c:pt idx="1">
                  <c:v>Category 2</c:v>
                </c:pt>
                <c:pt idx="2">
                  <c:v>Category 3</c:v>
                </c:pt>
                <c:pt idx="3">
                  <c:v>Category 4</c:v>
                </c:pt>
              </c:strCache>
            </c:strRef>
          </c:cat>
          <c:val>
            <c:numRef>
              <c:f>Sheet1!$B$2:$B$8</c:f>
              <c:numCache>
                <c:formatCode>General</c:formatCode>
                <c:ptCount val="7"/>
                <c:pt idx="0">
                  <c:v>4</c:v>
                </c:pt>
                <c:pt idx="1">
                  <c:v>3</c:v>
                </c:pt>
                <c:pt idx="2">
                  <c:v>2</c:v>
                </c:pt>
                <c:pt idx="3">
                  <c:v>1</c:v>
                </c:pt>
                <c:pt idx="4">
                  <c:v>0</c:v>
                </c:pt>
                <c:pt idx="5">
                  <c:v>-1</c:v>
                </c:pt>
                <c:pt idx="6">
                  <c:v>-2</c:v>
                </c:pt>
              </c:numCache>
            </c:numRef>
          </c:val>
          <c:smooth val="0"/>
          <c:extLst>
            <c:ext xmlns:c16="http://schemas.microsoft.com/office/drawing/2014/chart" uri="{C3380CC4-5D6E-409C-BE32-E72D297353CC}">
              <c16:uniqueId val="{00000000-4BFB-4E1A-A02E-D4E452817A37}"/>
            </c:ext>
          </c:extLst>
        </c:ser>
        <c:dLbls>
          <c:showLegendKey val="0"/>
          <c:showVal val="0"/>
          <c:showCatName val="0"/>
          <c:showSerName val="0"/>
          <c:showPercent val="0"/>
          <c:showBubbleSize val="0"/>
        </c:dLbls>
        <c:smooth val="0"/>
        <c:axId val="1004596664"/>
        <c:axId val="1004597744"/>
      </c:lineChart>
      <c:catAx>
        <c:axId val="1004596664"/>
        <c:scaling>
          <c:orientation val="minMax"/>
        </c:scaling>
        <c:delete val="1"/>
        <c:axPos val="b"/>
        <c:numFmt formatCode="General" sourceLinked="1"/>
        <c:majorTickMark val="none"/>
        <c:minorTickMark val="none"/>
        <c:tickLblPos val="nextTo"/>
        <c:crossAx val="1004597744"/>
        <c:crosses val="autoZero"/>
        <c:auto val="1"/>
        <c:lblAlgn val="ctr"/>
        <c:lblOffset val="100"/>
        <c:noMultiLvlLbl val="0"/>
      </c:catAx>
      <c:valAx>
        <c:axId val="1004597744"/>
        <c:scaling>
          <c:orientation val="minMax"/>
          <c:max val="4"/>
          <c:min val="-2"/>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04596664"/>
        <c:crosses val="autoZero"/>
        <c:crossBetween val="between"/>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66533969837626"/>
          <c:y val="5.6032180138623225E-2"/>
          <c:w val="0.84411356228326573"/>
          <c:h val="0.90431328501068253"/>
        </c:manualLayout>
      </c:layout>
      <c:lineChart>
        <c:grouping val="standard"/>
        <c:varyColors val="0"/>
        <c:ser>
          <c:idx val="0"/>
          <c:order val="0"/>
          <c:tx>
            <c:strRef>
              <c:f>Sheet1!$B$1</c:f>
              <c:strCache>
                <c:ptCount val="1"/>
                <c:pt idx="0">
                  <c:v>Series 1</c:v>
                </c:pt>
              </c:strCache>
            </c:strRef>
          </c:tx>
          <c:spPr>
            <a:ln w="28575" cap="rnd">
              <a:noFill/>
              <a:round/>
            </a:ln>
            <a:effectLst/>
          </c:spPr>
          <c:marker>
            <c:symbol val="none"/>
          </c:marker>
          <c:cat>
            <c:strRef>
              <c:f>Sheet1!$A$2:$A$8</c:f>
              <c:strCache>
                <c:ptCount val="4"/>
                <c:pt idx="0">
                  <c:v>Category 1</c:v>
                </c:pt>
                <c:pt idx="1">
                  <c:v>Category 2</c:v>
                </c:pt>
                <c:pt idx="2">
                  <c:v>Category 3</c:v>
                </c:pt>
                <c:pt idx="3">
                  <c:v>Category 4</c:v>
                </c:pt>
              </c:strCache>
            </c:strRef>
          </c:cat>
          <c:val>
            <c:numRef>
              <c:f>Sheet1!$B$2:$B$8</c:f>
              <c:numCache>
                <c:formatCode>General</c:formatCode>
                <c:ptCount val="7"/>
                <c:pt idx="0">
                  <c:v>4</c:v>
                </c:pt>
                <c:pt idx="1">
                  <c:v>3</c:v>
                </c:pt>
                <c:pt idx="2">
                  <c:v>2</c:v>
                </c:pt>
                <c:pt idx="3">
                  <c:v>1</c:v>
                </c:pt>
                <c:pt idx="4">
                  <c:v>0</c:v>
                </c:pt>
                <c:pt idx="5">
                  <c:v>-1</c:v>
                </c:pt>
                <c:pt idx="6">
                  <c:v>-2</c:v>
                </c:pt>
              </c:numCache>
            </c:numRef>
          </c:val>
          <c:smooth val="0"/>
          <c:extLst>
            <c:ext xmlns:c16="http://schemas.microsoft.com/office/drawing/2014/chart" uri="{C3380CC4-5D6E-409C-BE32-E72D297353CC}">
              <c16:uniqueId val="{00000000-2DBE-4125-8627-0CD5D406C7D8}"/>
            </c:ext>
          </c:extLst>
        </c:ser>
        <c:dLbls>
          <c:showLegendKey val="0"/>
          <c:showVal val="0"/>
          <c:showCatName val="0"/>
          <c:showSerName val="0"/>
          <c:showPercent val="0"/>
          <c:showBubbleSize val="0"/>
        </c:dLbls>
        <c:smooth val="0"/>
        <c:axId val="1004596664"/>
        <c:axId val="1004597744"/>
      </c:lineChart>
      <c:catAx>
        <c:axId val="1004596664"/>
        <c:scaling>
          <c:orientation val="minMax"/>
        </c:scaling>
        <c:delete val="1"/>
        <c:axPos val="b"/>
        <c:numFmt formatCode="General" sourceLinked="1"/>
        <c:majorTickMark val="none"/>
        <c:minorTickMark val="none"/>
        <c:tickLblPos val="nextTo"/>
        <c:crossAx val="1004597744"/>
        <c:crosses val="autoZero"/>
        <c:auto val="1"/>
        <c:lblAlgn val="ctr"/>
        <c:lblOffset val="100"/>
        <c:noMultiLvlLbl val="0"/>
      </c:catAx>
      <c:valAx>
        <c:axId val="1004597744"/>
        <c:scaling>
          <c:orientation val="minMax"/>
          <c:max val="4"/>
          <c:min val="-2"/>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04596664"/>
        <c:crosses val="autoZero"/>
        <c:crossBetween val="between"/>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66973297349982E-2"/>
          <c:y val="4.2028082099466658E-2"/>
          <c:w val="0.87667648156670841"/>
          <c:h val="0.7897536919729673"/>
        </c:manualLayout>
      </c:layout>
      <c:lineChart>
        <c:grouping val="standard"/>
        <c:varyColors val="0"/>
        <c:ser>
          <c:idx val="0"/>
          <c:order val="0"/>
          <c:tx>
            <c:strRef>
              <c:f>'Europe_Brent_Spot_Price_FOB (1)'!$B$5</c:f>
              <c:strCache>
                <c:ptCount val="1"/>
                <c:pt idx="0">
                  <c:v>Europe Brent Spot Price FOB  Dollars per Barrel</c:v>
                </c:pt>
              </c:strCache>
            </c:strRef>
          </c:tx>
          <c:spPr>
            <a:ln w="38100" cap="rnd">
              <a:solidFill>
                <a:srgbClr val="576E9B"/>
              </a:solidFill>
              <a:round/>
            </a:ln>
            <a:effectLst/>
          </c:spPr>
          <c:marker>
            <c:symbol val="none"/>
          </c:marker>
          <c:cat>
            <c:numRef>
              <c:f>'Europe_Brent_Spot_Price_FOB (1)'!$A$6:$A$67</c:f>
              <c:numCache>
                <c:formatCode>m/d/yyyy</c:formatCode>
                <c:ptCount val="62"/>
                <c:pt idx="0">
                  <c:v>46111</c:v>
                </c:pt>
                <c:pt idx="1">
                  <c:v>46108</c:v>
                </c:pt>
                <c:pt idx="2">
                  <c:v>46107</c:v>
                </c:pt>
                <c:pt idx="3">
                  <c:v>46106</c:v>
                </c:pt>
                <c:pt idx="4">
                  <c:v>46105</c:v>
                </c:pt>
                <c:pt idx="5">
                  <c:v>46104</c:v>
                </c:pt>
                <c:pt idx="6">
                  <c:v>46101</c:v>
                </c:pt>
                <c:pt idx="7">
                  <c:v>46100</c:v>
                </c:pt>
                <c:pt idx="8">
                  <c:v>46099</c:v>
                </c:pt>
                <c:pt idx="9">
                  <c:v>46098</c:v>
                </c:pt>
                <c:pt idx="10">
                  <c:v>46097</c:v>
                </c:pt>
                <c:pt idx="11">
                  <c:v>46094</c:v>
                </c:pt>
                <c:pt idx="12">
                  <c:v>46093</c:v>
                </c:pt>
                <c:pt idx="13">
                  <c:v>46092</c:v>
                </c:pt>
                <c:pt idx="14">
                  <c:v>46091</c:v>
                </c:pt>
                <c:pt idx="15">
                  <c:v>46090</c:v>
                </c:pt>
                <c:pt idx="16">
                  <c:v>46087</c:v>
                </c:pt>
                <c:pt idx="17">
                  <c:v>46086</c:v>
                </c:pt>
                <c:pt idx="18">
                  <c:v>46085</c:v>
                </c:pt>
                <c:pt idx="19">
                  <c:v>46084</c:v>
                </c:pt>
                <c:pt idx="20">
                  <c:v>46083</c:v>
                </c:pt>
                <c:pt idx="21">
                  <c:v>46080</c:v>
                </c:pt>
                <c:pt idx="22">
                  <c:v>46079</c:v>
                </c:pt>
                <c:pt idx="23">
                  <c:v>46078</c:v>
                </c:pt>
                <c:pt idx="24">
                  <c:v>46077</c:v>
                </c:pt>
                <c:pt idx="25">
                  <c:v>46076</c:v>
                </c:pt>
                <c:pt idx="26">
                  <c:v>46073</c:v>
                </c:pt>
                <c:pt idx="27">
                  <c:v>46072</c:v>
                </c:pt>
                <c:pt idx="28">
                  <c:v>46071</c:v>
                </c:pt>
                <c:pt idx="29">
                  <c:v>46070</c:v>
                </c:pt>
                <c:pt idx="30">
                  <c:v>46069</c:v>
                </c:pt>
                <c:pt idx="31">
                  <c:v>46066</c:v>
                </c:pt>
                <c:pt idx="32">
                  <c:v>46065</c:v>
                </c:pt>
                <c:pt idx="33">
                  <c:v>46064</c:v>
                </c:pt>
                <c:pt idx="34">
                  <c:v>46063</c:v>
                </c:pt>
                <c:pt idx="35">
                  <c:v>46062</c:v>
                </c:pt>
                <c:pt idx="36">
                  <c:v>46059</c:v>
                </c:pt>
                <c:pt idx="37">
                  <c:v>46058</c:v>
                </c:pt>
                <c:pt idx="38">
                  <c:v>46057</c:v>
                </c:pt>
                <c:pt idx="39">
                  <c:v>46056</c:v>
                </c:pt>
                <c:pt idx="40">
                  <c:v>46055</c:v>
                </c:pt>
                <c:pt idx="41">
                  <c:v>46052</c:v>
                </c:pt>
                <c:pt idx="42">
                  <c:v>46051</c:v>
                </c:pt>
                <c:pt idx="43">
                  <c:v>46050</c:v>
                </c:pt>
                <c:pt idx="44">
                  <c:v>46049</c:v>
                </c:pt>
                <c:pt idx="45">
                  <c:v>46048</c:v>
                </c:pt>
                <c:pt idx="46">
                  <c:v>46045</c:v>
                </c:pt>
                <c:pt idx="47">
                  <c:v>46044</c:v>
                </c:pt>
                <c:pt idx="48">
                  <c:v>46043</c:v>
                </c:pt>
                <c:pt idx="49">
                  <c:v>46042</c:v>
                </c:pt>
                <c:pt idx="50">
                  <c:v>46041</c:v>
                </c:pt>
                <c:pt idx="51">
                  <c:v>46038</c:v>
                </c:pt>
                <c:pt idx="52">
                  <c:v>46037</c:v>
                </c:pt>
                <c:pt idx="53">
                  <c:v>46036</c:v>
                </c:pt>
                <c:pt idx="54">
                  <c:v>46035</c:v>
                </c:pt>
                <c:pt idx="55">
                  <c:v>46034</c:v>
                </c:pt>
                <c:pt idx="56">
                  <c:v>46031</c:v>
                </c:pt>
                <c:pt idx="57">
                  <c:v>46030</c:v>
                </c:pt>
                <c:pt idx="58">
                  <c:v>46029</c:v>
                </c:pt>
                <c:pt idx="59">
                  <c:v>46028</c:v>
                </c:pt>
                <c:pt idx="60">
                  <c:v>46027</c:v>
                </c:pt>
                <c:pt idx="61">
                  <c:v>46024</c:v>
                </c:pt>
              </c:numCache>
            </c:numRef>
          </c:cat>
          <c:val>
            <c:numRef>
              <c:f>'Europe_Brent_Spot_Price_FOB (1)'!$B$6:$B$67</c:f>
              <c:numCache>
                <c:formatCode>General</c:formatCode>
                <c:ptCount val="62"/>
                <c:pt idx="0">
                  <c:v>121.88</c:v>
                </c:pt>
                <c:pt idx="1">
                  <c:v>121.47</c:v>
                </c:pt>
                <c:pt idx="2">
                  <c:v>113.39</c:v>
                </c:pt>
                <c:pt idx="3">
                  <c:v>109.14</c:v>
                </c:pt>
                <c:pt idx="4">
                  <c:v>108.42</c:v>
                </c:pt>
                <c:pt idx="5">
                  <c:v>103.79</c:v>
                </c:pt>
                <c:pt idx="6">
                  <c:v>118.42</c:v>
                </c:pt>
                <c:pt idx="7">
                  <c:v>111.05</c:v>
                </c:pt>
                <c:pt idx="8">
                  <c:v>118.09</c:v>
                </c:pt>
                <c:pt idx="9">
                  <c:v>108.39</c:v>
                </c:pt>
                <c:pt idx="10">
                  <c:v>101.04</c:v>
                </c:pt>
                <c:pt idx="11">
                  <c:v>103.23</c:v>
                </c:pt>
                <c:pt idx="12">
                  <c:v>102.38</c:v>
                </c:pt>
                <c:pt idx="13">
                  <c:v>90.98</c:v>
                </c:pt>
                <c:pt idx="14">
                  <c:v>89.84</c:v>
                </c:pt>
                <c:pt idx="15">
                  <c:v>94.35</c:v>
                </c:pt>
                <c:pt idx="16">
                  <c:v>95.74</c:v>
                </c:pt>
                <c:pt idx="17">
                  <c:v>88.59</c:v>
                </c:pt>
                <c:pt idx="18">
                  <c:v>81.56</c:v>
                </c:pt>
                <c:pt idx="19">
                  <c:v>83.28</c:v>
                </c:pt>
                <c:pt idx="20">
                  <c:v>77.239999999999995</c:v>
                </c:pt>
                <c:pt idx="21">
                  <c:v>71.319999999999993</c:v>
                </c:pt>
                <c:pt idx="22">
                  <c:v>71.66</c:v>
                </c:pt>
                <c:pt idx="23">
                  <c:v>70.69</c:v>
                </c:pt>
                <c:pt idx="24">
                  <c:v>71.209999999999994</c:v>
                </c:pt>
                <c:pt idx="25">
                  <c:v>71.900000000000006</c:v>
                </c:pt>
                <c:pt idx="26">
                  <c:v>72.75</c:v>
                </c:pt>
                <c:pt idx="27">
                  <c:v>73.17</c:v>
                </c:pt>
                <c:pt idx="28">
                  <c:v>71.78</c:v>
                </c:pt>
                <c:pt idx="29">
                  <c:v>69.77</c:v>
                </c:pt>
                <c:pt idx="30">
                  <c:v>70.81</c:v>
                </c:pt>
                <c:pt idx="31">
                  <c:v>69.959999999999994</c:v>
                </c:pt>
                <c:pt idx="32">
                  <c:v>69.8</c:v>
                </c:pt>
                <c:pt idx="33">
                  <c:v>71.52</c:v>
                </c:pt>
                <c:pt idx="34">
                  <c:v>71.010000000000005</c:v>
                </c:pt>
                <c:pt idx="35">
                  <c:v>71.19</c:v>
                </c:pt>
                <c:pt idx="36">
                  <c:v>70.45</c:v>
                </c:pt>
                <c:pt idx="37">
                  <c:v>69.87</c:v>
                </c:pt>
                <c:pt idx="38">
                  <c:v>71.150000000000006</c:v>
                </c:pt>
                <c:pt idx="39">
                  <c:v>70.010000000000005</c:v>
                </c:pt>
                <c:pt idx="40">
                  <c:v>67.72</c:v>
                </c:pt>
                <c:pt idx="41">
                  <c:v>72.25</c:v>
                </c:pt>
                <c:pt idx="42">
                  <c:v>71</c:v>
                </c:pt>
                <c:pt idx="43">
                  <c:v>70.900000000000006</c:v>
                </c:pt>
                <c:pt idx="44">
                  <c:v>70.28</c:v>
                </c:pt>
                <c:pt idx="45">
                  <c:v>67.7</c:v>
                </c:pt>
                <c:pt idx="46">
                  <c:v>68.16</c:v>
                </c:pt>
                <c:pt idx="47">
                  <c:v>65.459999999999994</c:v>
                </c:pt>
                <c:pt idx="48">
                  <c:v>66.72</c:v>
                </c:pt>
                <c:pt idx="49">
                  <c:v>67.680000000000007</c:v>
                </c:pt>
                <c:pt idx="50">
                  <c:v>66.91</c:v>
                </c:pt>
                <c:pt idx="51">
                  <c:v>66.97</c:v>
                </c:pt>
                <c:pt idx="52">
                  <c:v>66.16</c:v>
                </c:pt>
                <c:pt idx="53">
                  <c:v>68.87</c:v>
                </c:pt>
                <c:pt idx="54">
                  <c:v>67.58</c:v>
                </c:pt>
                <c:pt idx="55">
                  <c:v>65.400000000000006</c:v>
                </c:pt>
                <c:pt idx="56">
                  <c:v>65.11</c:v>
                </c:pt>
                <c:pt idx="57">
                  <c:v>63.34</c:v>
                </c:pt>
                <c:pt idx="58">
                  <c:v>61.08</c:v>
                </c:pt>
                <c:pt idx="59">
                  <c:v>62.1</c:v>
                </c:pt>
                <c:pt idx="60">
                  <c:v>63</c:v>
                </c:pt>
                <c:pt idx="61">
                  <c:v>61.98</c:v>
                </c:pt>
              </c:numCache>
            </c:numRef>
          </c:val>
          <c:smooth val="0"/>
          <c:extLst>
            <c:ext xmlns:c16="http://schemas.microsoft.com/office/drawing/2014/chart" uri="{C3380CC4-5D6E-409C-BE32-E72D297353CC}">
              <c16:uniqueId val="{00000000-034E-49C9-B0A3-5948DE7ADF00}"/>
            </c:ext>
          </c:extLst>
        </c:ser>
        <c:dLbls>
          <c:showLegendKey val="0"/>
          <c:showVal val="0"/>
          <c:showCatName val="0"/>
          <c:showSerName val="0"/>
          <c:showPercent val="0"/>
          <c:showBubbleSize val="0"/>
        </c:dLbls>
        <c:smooth val="0"/>
        <c:axId val="938408688"/>
        <c:axId val="938411568"/>
      </c:lineChart>
      <c:dateAx>
        <c:axId val="938408688"/>
        <c:scaling>
          <c:orientation val="minMax"/>
        </c:scaling>
        <c:delete val="0"/>
        <c:axPos val="b"/>
        <c:numFmt formatCode="m/d/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38411568"/>
        <c:crosses val="autoZero"/>
        <c:auto val="1"/>
        <c:lblOffset val="100"/>
        <c:baseTimeUnit val="days"/>
      </c:dateAx>
      <c:valAx>
        <c:axId val="938411568"/>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38408688"/>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Years</c:v>
                </c:pt>
              </c:strCache>
            </c:strRef>
          </c:tx>
          <c:spPr>
            <a:solidFill>
              <a:schemeClr val="accent1"/>
            </a:solidFill>
            <a:ln>
              <a:noFill/>
            </a:ln>
            <a:effectLst/>
          </c:spPr>
          <c:invertIfNegative val="0"/>
          <c:dPt>
            <c:idx val="0"/>
            <c:invertIfNegative val="0"/>
            <c:bubble3D val="0"/>
            <c:spPr>
              <a:solidFill>
                <a:srgbClr val="576E9B"/>
              </a:solidFill>
              <a:ln>
                <a:noFill/>
              </a:ln>
              <a:effectLst/>
            </c:spPr>
            <c:extLst>
              <c:ext xmlns:c16="http://schemas.microsoft.com/office/drawing/2014/chart" uri="{C3380CC4-5D6E-409C-BE32-E72D297353CC}">
                <c16:uniqueId val="{00000003-2534-4933-A6E6-013779783257}"/>
              </c:ext>
            </c:extLst>
          </c:dPt>
          <c:dPt>
            <c:idx val="1"/>
            <c:invertIfNegative val="0"/>
            <c:bubble3D val="0"/>
            <c:spPr>
              <a:solidFill>
                <a:srgbClr val="C4687D"/>
              </a:solidFill>
              <a:ln>
                <a:noFill/>
              </a:ln>
              <a:effectLst/>
            </c:spPr>
            <c:extLst>
              <c:ext xmlns:c16="http://schemas.microsoft.com/office/drawing/2014/chart" uri="{C3380CC4-5D6E-409C-BE32-E72D297353CC}">
                <c16:uniqueId val="{00000004-2534-4933-A6E6-013779783257}"/>
              </c:ext>
            </c:extLst>
          </c:dPt>
          <c:cat>
            <c:strRef>
              <c:f>Sheet1!$A$2:$A$3</c:f>
              <c:strCache>
                <c:ptCount val="2"/>
                <c:pt idx="0">
                  <c:v>Life Expectancy</c:v>
                </c:pt>
                <c:pt idx="1">
                  <c:v>Retirement Age</c:v>
                </c:pt>
              </c:strCache>
            </c:strRef>
          </c:cat>
          <c:val>
            <c:numRef>
              <c:f>Sheet1!$B$2:$B$3</c:f>
              <c:numCache>
                <c:formatCode>General</c:formatCode>
                <c:ptCount val="2"/>
                <c:pt idx="0">
                  <c:v>17</c:v>
                </c:pt>
                <c:pt idx="1">
                  <c:v>2</c:v>
                </c:pt>
              </c:numCache>
            </c:numRef>
          </c:val>
          <c:extLst>
            <c:ext xmlns:c16="http://schemas.microsoft.com/office/drawing/2014/chart" uri="{C3380CC4-5D6E-409C-BE32-E72D297353CC}">
              <c16:uniqueId val="{00000000-2534-4933-A6E6-013779783257}"/>
            </c:ext>
          </c:extLst>
        </c:ser>
        <c:dLbls>
          <c:showLegendKey val="0"/>
          <c:showVal val="0"/>
          <c:showCatName val="0"/>
          <c:showSerName val="0"/>
          <c:showPercent val="0"/>
          <c:showBubbleSize val="0"/>
        </c:dLbls>
        <c:gapWidth val="57"/>
        <c:overlap val="-27"/>
        <c:axId val="1022006592"/>
        <c:axId val="1022009472"/>
      </c:barChart>
      <c:catAx>
        <c:axId val="102200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1022009472"/>
        <c:crosses val="autoZero"/>
        <c:auto val="1"/>
        <c:lblAlgn val="ctr"/>
        <c:lblOffset val="100"/>
        <c:noMultiLvlLbl val="0"/>
      </c:catAx>
      <c:valAx>
        <c:axId val="10220094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20065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Take withdrawals</c:v>
                </c:pt>
              </c:strCache>
            </c:strRef>
          </c:tx>
          <c:spPr>
            <a:solidFill>
              <a:schemeClr val="accent1"/>
            </a:solidFill>
            <a:ln>
              <a:noFill/>
            </a:ln>
            <a:effectLst/>
          </c:spPr>
          <c:invertIfNegative val="0"/>
          <c:dPt>
            <c:idx val="0"/>
            <c:invertIfNegative val="0"/>
            <c:bubble3D val="0"/>
            <c:spPr>
              <a:solidFill>
                <a:srgbClr val="576E9B"/>
              </a:solidFill>
              <a:ln>
                <a:noFill/>
              </a:ln>
              <a:effectLst/>
            </c:spPr>
            <c:extLst>
              <c:ext xmlns:c16="http://schemas.microsoft.com/office/drawing/2014/chart" uri="{C3380CC4-5D6E-409C-BE32-E72D297353CC}">
                <c16:uniqueId val="{00000003-4AB8-4996-8130-E991D52CA15E}"/>
              </c:ext>
            </c:extLst>
          </c:dPt>
          <c:cat>
            <c:strRef>
              <c:f>Sheet1!$A$2</c:f>
              <c:strCache>
                <c:ptCount val="1"/>
                <c:pt idx="0">
                  <c:v>Category 1</c:v>
                </c:pt>
              </c:strCache>
            </c:strRef>
          </c:cat>
          <c:val>
            <c:numRef>
              <c:f>Sheet1!$B$2</c:f>
              <c:numCache>
                <c:formatCode>General</c:formatCode>
                <c:ptCount val="1"/>
                <c:pt idx="0">
                  <c:v>50</c:v>
                </c:pt>
              </c:numCache>
            </c:numRef>
          </c:val>
          <c:extLst>
            <c:ext xmlns:c16="http://schemas.microsoft.com/office/drawing/2014/chart" uri="{C3380CC4-5D6E-409C-BE32-E72D297353CC}">
              <c16:uniqueId val="{00000000-4AB8-4996-8130-E991D52CA15E}"/>
            </c:ext>
          </c:extLst>
        </c:ser>
        <c:ser>
          <c:idx val="1"/>
          <c:order val="1"/>
          <c:tx>
            <c:strRef>
              <c:f>Sheet1!$C$1</c:f>
              <c:strCache>
                <c:ptCount val="1"/>
                <c:pt idx="0">
                  <c:v>Do not touch</c:v>
                </c:pt>
              </c:strCache>
            </c:strRef>
          </c:tx>
          <c:spPr>
            <a:solidFill>
              <a:srgbClr val="C4687D"/>
            </a:solidFill>
            <a:ln>
              <a:noFill/>
            </a:ln>
            <a:effectLst/>
          </c:spPr>
          <c:invertIfNegative val="0"/>
          <c:cat>
            <c:strRef>
              <c:f>Sheet1!$A$2</c:f>
              <c:strCache>
                <c:ptCount val="1"/>
                <c:pt idx="0">
                  <c:v>Category 1</c:v>
                </c:pt>
              </c:strCache>
            </c:strRef>
          </c:cat>
          <c:val>
            <c:numRef>
              <c:f>Sheet1!$C$2</c:f>
              <c:numCache>
                <c:formatCode>General</c:formatCode>
                <c:ptCount val="1"/>
                <c:pt idx="0">
                  <c:v>27</c:v>
                </c:pt>
              </c:numCache>
            </c:numRef>
          </c:val>
          <c:extLst>
            <c:ext xmlns:c16="http://schemas.microsoft.com/office/drawing/2014/chart" uri="{C3380CC4-5D6E-409C-BE32-E72D297353CC}">
              <c16:uniqueId val="{00000001-4AB8-4996-8130-E991D52CA15E}"/>
            </c:ext>
          </c:extLst>
        </c:ser>
        <c:ser>
          <c:idx val="2"/>
          <c:order val="2"/>
          <c:tx>
            <c:strRef>
              <c:f>Sheet1!$D$1</c:f>
              <c:strCache>
                <c:ptCount val="1"/>
                <c:pt idx="0">
                  <c:v>Cash out within 1 year</c:v>
                </c:pt>
              </c:strCache>
            </c:strRef>
          </c:tx>
          <c:spPr>
            <a:solidFill>
              <a:srgbClr val="D2643C"/>
            </a:solidFill>
            <a:ln>
              <a:noFill/>
            </a:ln>
            <a:effectLst/>
          </c:spPr>
          <c:invertIfNegative val="0"/>
          <c:cat>
            <c:strRef>
              <c:f>Sheet1!$A$2</c:f>
              <c:strCache>
                <c:ptCount val="1"/>
                <c:pt idx="0">
                  <c:v>Category 1</c:v>
                </c:pt>
              </c:strCache>
            </c:strRef>
          </c:cat>
          <c:val>
            <c:numRef>
              <c:f>Sheet1!$D$2</c:f>
              <c:numCache>
                <c:formatCode>General</c:formatCode>
                <c:ptCount val="1"/>
                <c:pt idx="0">
                  <c:v>23</c:v>
                </c:pt>
              </c:numCache>
            </c:numRef>
          </c:val>
          <c:extLst>
            <c:ext xmlns:c16="http://schemas.microsoft.com/office/drawing/2014/chart" uri="{C3380CC4-5D6E-409C-BE32-E72D297353CC}">
              <c16:uniqueId val="{00000002-4AB8-4996-8130-E991D52CA15E}"/>
            </c:ext>
          </c:extLst>
        </c:ser>
        <c:dLbls>
          <c:showLegendKey val="0"/>
          <c:showVal val="0"/>
          <c:showCatName val="0"/>
          <c:showSerName val="0"/>
          <c:showPercent val="0"/>
          <c:showBubbleSize val="0"/>
        </c:dLbls>
        <c:gapWidth val="44"/>
        <c:overlap val="100"/>
        <c:axId val="979011072"/>
        <c:axId val="979009992"/>
      </c:barChart>
      <c:catAx>
        <c:axId val="979011072"/>
        <c:scaling>
          <c:orientation val="minMax"/>
        </c:scaling>
        <c:delete val="1"/>
        <c:axPos val="l"/>
        <c:numFmt formatCode="General" sourceLinked="1"/>
        <c:majorTickMark val="none"/>
        <c:minorTickMark val="none"/>
        <c:tickLblPos val="nextTo"/>
        <c:crossAx val="979009992"/>
        <c:crosses val="autoZero"/>
        <c:auto val="1"/>
        <c:lblAlgn val="ctr"/>
        <c:lblOffset val="100"/>
        <c:noMultiLvlLbl val="0"/>
      </c:catAx>
      <c:valAx>
        <c:axId val="979009992"/>
        <c:scaling>
          <c:orientation val="minMax"/>
        </c:scaling>
        <c:delete val="1"/>
        <c:axPos val="b"/>
        <c:numFmt formatCode="0%" sourceLinked="1"/>
        <c:majorTickMark val="none"/>
        <c:minorTickMark val="none"/>
        <c:tickLblPos val="nextTo"/>
        <c:crossAx val="9790110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b="1">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576E9B"/>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20-40%</c:v>
                </c:pt>
                <c:pt idx="1">
                  <c:v>40-60%</c:v>
                </c:pt>
                <c:pt idx="2">
                  <c:v>60-80%</c:v>
                </c:pt>
              </c:strCache>
            </c:strRef>
          </c:cat>
          <c:val>
            <c:numRef>
              <c:f>Sheet1!$B$2:$B$4</c:f>
              <c:numCache>
                <c:formatCode>General</c:formatCode>
                <c:ptCount val="3"/>
                <c:pt idx="0">
                  <c:v>49650</c:v>
                </c:pt>
                <c:pt idx="1">
                  <c:v>64420</c:v>
                </c:pt>
                <c:pt idx="2">
                  <c:v>71710</c:v>
                </c:pt>
              </c:numCache>
            </c:numRef>
          </c:val>
          <c:extLst>
            <c:ext xmlns:c16="http://schemas.microsoft.com/office/drawing/2014/chart" uri="{C3380CC4-5D6E-409C-BE32-E72D297353CC}">
              <c16:uniqueId val="{00000000-90F3-41A4-85F5-7B7FD3E033CA}"/>
            </c:ext>
          </c:extLst>
        </c:ser>
        <c:dLbls>
          <c:showLegendKey val="0"/>
          <c:showVal val="0"/>
          <c:showCatName val="0"/>
          <c:showSerName val="0"/>
          <c:showPercent val="0"/>
          <c:showBubbleSize val="0"/>
        </c:dLbls>
        <c:gapWidth val="86"/>
        <c:overlap val="24"/>
        <c:axId val="1066832528"/>
        <c:axId val="878930176"/>
      </c:barChart>
      <c:catAx>
        <c:axId val="106683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8930176"/>
        <c:crosses val="autoZero"/>
        <c:auto val="1"/>
        <c:lblAlgn val="ctr"/>
        <c:lblOffset val="100"/>
        <c:noMultiLvlLbl val="0"/>
      </c:catAx>
      <c:valAx>
        <c:axId val="8789301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6832528"/>
        <c:crosses val="autoZero"/>
        <c:crossBetween val="between"/>
        <c:majorUnit val="2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82940585547675E-2"/>
          <c:y val="4.2782274969674197E-2"/>
          <c:w val="0.924591168706136"/>
          <c:h val="0.77442073197808148"/>
        </c:manualLayout>
      </c:layout>
      <c:lineChart>
        <c:grouping val="standard"/>
        <c:varyColors val="0"/>
        <c:ser>
          <c:idx val="0"/>
          <c:order val="0"/>
          <c:tx>
            <c:strRef>
              <c:f>Sheet1!$B$1</c:f>
              <c:strCache>
                <c:ptCount val="1"/>
                <c:pt idx="0">
                  <c:v>Alone</c:v>
                </c:pt>
              </c:strCache>
            </c:strRef>
          </c:tx>
          <c:spPr>
            <a:ln w="28575" cap="rnd">
              <a:solidFill>
                <a:srgbClr val="C4687D"/>
              </a:solidFill>
              <a:round/>
            </a:ln>
            <a:effectLst/>
          </c:spPr>
          <c:marker>
            <c:symbol val="none"/>
          </c:marker>
          <c:val>
            <c:numRef>
              <c:f>Sheet1!$B$2:$B$67</c:f>
              <c:numCache>
                <c:formatCode>General</c:formatCode>
                <c:ptCount val="66"/>
                <c:pt idx="0">
                  <c:v>3.6823711000000001</c:v>
                </c:pt>
                <c:pt idx="1">
                  <c:v>3.9115821999999998</c:v>
                </c:pt>
                <c:pt idx="2">
                  <c:v>4.1004123999999997</c:v>
                </c:pt>
                <c:pt idx="3">
                  <c:v>4.5380897999999998</c:v>
                </c:pt>
                <c:pt idx="4">
                  <c:v>5.0890779999999998</c:v>
                </c:pt>
                <c:pt idx="5">
                  <c:v>5.1352544</c:v>
                </c:pt>
                <c:pt idx="6">
                  <c:v>4.977665</c:v>
                </c:pt>
                <c:pt idx="7">
                  <c:v>5.336074</c:v>
                </c:pt>
                <c:pt idx="8">
                  <c:v>4.9302807</c:v>
                </c:pt>
                <c:pt idx="9">
                  <c:v>4.8209350000000004</c:v>
                </c:pt>
                <c:pt idx="10">
                  <c:v>5.1662530000000002</c:v>
                </c:pt>
                <c:pt idx="11">
                  <c:v>5.1301584</c:v>
                </c:pt>
                <c:pt idx="12">
                  <c:v>4.7966975999999999</c:v>
                </c:pt>
                <c:pt idx="13">
                  <c:v>4.8286714999999996</c:v>
                </c:pt>
                <c:pt idx="14">
                  <c:v>4.8250856000000004</c:v>
                </c:pt>
                <c:pt idx="15">
                  <c:v>4.7180049999999998</c:v>
                </c:pt>
                <c:pt idx="16">
                  <c:v>4.7825765999999996</c:v>
                </c:pt>
                <c:pt idx="17">
                  <c:v>4.785285</c:v>
                </c:pt>
                <c:pt idx="18">
                  <c:v>4.5681213999999999</c:v>
                </c:pt>
                <c:pt idx="19">
                  <c:v>4.7415130000000003</c:v>
                </c:pt>
                <c:pt idx="20">
                  <c:v>4.7230124</c:v>
                </c:pt>
                <c:pt idx="21">
                  <c:v>4.9546175000000003</c:v>
                </c:pt>
                <c:pt idx="22">
                  <c:v>4.8378553000000002</c:v>
                </c:pt>
                <c:pt idx="23">
                  <c:v>4.8320885000000002</c:v>
                </c:pt>
                <c:pt idx="24">
                  <c:v>5.0059170000000002</c:v>
                </c:pt>
                <c:pt idx="25">
                  <c:v>5.1712192999999997</c:v>
                </c:pt>
                <c:pt idx="26">
                  <c:v>5.2687692999999998</c:v>
                </c:pt>
                <c:pt idx="27">
                  <c:v>5.3224244000000001</c:v>
                </c:pt>
                <c:pt idx="28">
                  <c:v>5.6202902999999997</c:v>
                </c:pt>
                <c:pt idx="29">
                  <c:v>5.6182650000000001</c:v>
                </c:pt>
                <c:pt idx="30">
                  <c:v>5.4692344999999998</c:v>
                </c:pt>
                <c:pt idx="31">
                  <c:v>5.8910612999999996</c:v>
                </c:pt>
                <c:pt idx="32">
                  <c:v>5.9807119999999996</c:v>
                </c:pt>
                <c:pt idx="33">
                  <c:v>5.8502739999999998</c:v>
                </c:pt>
                <c:pt idx="34">
                  <c:v>6.0257683000000002</c:v>
                </c:pt>
                <c:pt idx="35">
                  <c:v>6.5571820000000001</c:v>
                </c:pt>
                <c:pt idx="36">
                  <c:v>6.3322750000000001</c:v>
                </c:pt>
                <c:pt idx="37">
                  <c:v>6.5315875999999999</c:v>
                </c:pt>
                <c:pt idx="38">
                  <c:v>6.5837070000000004</c:v>
                </c:pt>
                <c:pt idx="39">
                  <c:v>6.5191129999999999</c:v>
                </c:pt>
                <c:pt idx="40">
                  <c:v>6.7478119999999997</c:v>
                </c:pt>
                <c:pt idx="41">
                  <c:v>6.6691684999999996</c:v>
                </c:pt>
                <c:pt idx="42">
                  <c:v>6.9277654000000002</c:v>
                </c:pt>
                <c:pt idx="43">
                  <c:v>7.0262513000000002</c:v>
                </c:pt>
                <c:pt idx="44">
                  <c:v>7.1168240000000003</c:v>
                </c:pt>
                <c:pt idx="45">
                  <c:v>7.2010829999999997</c:v>
                </c:pt>
                <c:pt idx="46">
                  <c:v>7.0112350000000001</c:v>
                </c:pt>
                <c:pt idx="47">
                  <c:v>7.3489842000000003</c:v>
                </c:pt>
                <c:pt idx="48">
                  <c:v>7.4830074</c:v>
                </c:pt>
                <c:pt idx="49">
                  <c:v>7.5602317000000001</c:v>
                </c:pt>
                <c:pt idx="50">
                  <c:v>7.6411752999999996</c:v>
                </c:pt>
                <c:pt idx="51">
                  <c:v>7.3906799999999997</c:v>
                </c:pt>
                <c:pt idx="52">
                  <c:v>7.4325875999999997</c:v>
                </c:pt>
                <c:pt idx="53">
                  <c:v>7.5879744999999996</c:v>
                </c:pt>
                <c:pt idx="54">
                  <c:v>7.5360446000000003</c:v>
                </c:pt>
                <c:pt idx="55">
                  <c:v>7.7007960000000004</c:v>
                </c:pt>
                <c:pt idx="56">
                  <c:v>7.6769695000000002</c:v>
                </c:pt>
                <c:pt idx="57">
                  <c:v>7.9808680000000001</c:v>
                </c:pt>
                <c:pt idx="58">
                  <c:v>7.8918904999999997</c:v>
                </c:pt>
                <c:pt idx="59">
                  <c:v>7.7984356999999997</c:v>
                </c:pt>
                <c:pt idx="60">
                  <c:v>7.7947110000000004</c:v>
                </c:pt>
                <c:pt idx="61">
                  <c:v>7.6357116999999999</c:v>
                </c:pt>
                <c:pt idx="62">
                  <c:v>7.7199825999999998</c:v>
                </c:pt>
                <c:pt idx="63">
                  <c:v>7.8286204000000001</c:v>
                </c:pt>
                <c:pt idx="64">
                  <c:v>8.0366389999999992</c:v>
                </c:pt>
                <c:pt idx="65">
                  <c:v>7.9821299999999997</c:v>
                </c:pt>
              </c:numCache>
            </c:numRef>
          </c:val>
          <c:smooth val="0"/>
          <c:extLst>
            <c:ext xmlns:c16="http://schemas.microsoft.com/office/drawing/2014/chart" uri="{C3380CC4-5D6E-409C-BE32-E72D297353CC}">
              <c16:uniqueId val="{00000000-4A1B-40BC-871F-FB4B8B0FC4DF}"/>
            </c:ext>
          </c:extLst>
        </c:ser>
        <c:ser>
          <c:idx val="1"/>
          <c:order val="1"/>
          <c:tx>
            <c:strRef>
              <c:f>Sheet1!$C$1</c:f>
              <c:strCache>
                <c:ptCount val="1"/>
                <c:pt idx="0">
                  <c:v>With friends</c:v>
                </c:pt>
              </c:strCache>
            </c:strRef>
          </c:tx>
          <c:spPr>
            <a:ln w="28575" cap="rnd">
              <a:solidFill>
                <a:srgbClr val="76976F"/>
              </a:solidFill>
              <a:round/>
            </a:ln>
            <a:effectLst/>
          </c:spPr>
          <c:marker>
            <c:symbol val="none"/>
          </c:marker>
          <c:val>
            <c:numRef>
              <c:f>Sheet1!$C$2:$C$67</c:f>
              <c:numCache>
                <c:formatCode>General</c:formatCode>
                <c:ptCount val="66"/>
                <c:pt idx="0">
                  <c:v>1.5357810000000001</c:v>
                </c:pt>
                <c:pt idx="1">
                  <c:v>1.4323128000000001</c:v>
                </c:pt>
                <c:pt idx="2">
                  <c:v>1.7911551000000001</c:v>
                </c:pt>
                <c:pt idx="3">
                  <c:v>1.9524652</c:v>
                </c:pt>
                <c:pt idx="4">
                  <c:v>1.8031272</c:v>
                </c:pt>
                <c:pt idx="5">
                  <c:v>1.7619115000000001</c:v>
                </c:pt>
                <c:pt idx="6">
                  <c:v>1.8345910000000001</c:v>
                </c:pt>
                <c:pt idx="7">
                  <c:v>1.4345136000000001</c:v>
                </c:pt>
                <c:pt idx="8">
                  <c:v>1.503806</c:v>
                </c:pt>
                <c:pt idx="9">
                  <c:v>1.4293581</c:v>
                </c:pt>
                <c:pt idx="10">
                  <c:v>1.0780149000000001</c:v>
                </c:pt>
                <c:pt idx="11">
                  <c:v>1.162188</c:v>
                </c:pt>
                <c:pt idx="12">
                  <c:v>1.0891082999999999</c:v>
                </c:pt>
                <c:pt idx="13">
                  <c:v>0.91720164000000004</c:v>
                </c:pt>
                <c:pt idx="14">
                  <c:v>0.89121395000000003</c:v>
                </c:pt>
                <c:pt idx="15">
                  <c:v>0.76134880000000005</c:v>
                </c:pt>
                <c:pt idx="16">
                  <c:v>0.78545856000000003</c:v>
                </c:pt>
                <c:pt idx="17">
                  <c:v>0.71743129999999999</c:v>
                </c:pt>
                <c:pt idx="18">
                  <c:v>0.73647240000000003</c:v>
                </c:pt>
                <c:pt idx="19">
                  <c:v>0.57720494</c:v>
                </c:pt>
                <c:pt idx="20">
                  <c:v>0.58656350000000002</c:v>
                </c:pt>
                <c:pt idx="21">
                  <c:v>0.58931639999999996</c:v>
                </c:pt>
                <c:pt idx="22">
                  <c:v>0.63021400000000005</c:v>
                </c:pt>
                <c:pt idx="23">
                  <c:v>0.58932203000000005</c:v>
                </c:pt>
                <c:pt idx="24">
                  <c:v>0.50674503999999998</c:v>
                </c:pt>
                <c:pt idx="25">
                  <c:v>0.5023995</c:v>
                </c:pt>
                <c:pt idx="26">
                  <c:v>0.51928830000000004</c:v>
                </c:pt>
                <c:pt idx="27">
                  <c:v>0.57956695999999996</c:v>
                </c:pt>
                <c:pt idx="28">
                  <c:v>0.58584480000000005</c:v>
                </c:pt>
                <c:pt idx="29">
                  <c:v>0.54817680000000002</c:v>
                </c:pt>
                <c:pt idx="30">
                  <c:v>0.5253485</c:v>
                </c:pt>
                <c:pt idx="31">
                  <c:v>0.54436850000000003</c:v>
                </c:pt>
                <c:pt idx="32">
                  <c:v>0.55446839999999997</c:v>
                </c:pt>
                <c:pt idx="33">
                  <c:v>0.46534044000000002</c:v>
                </c:pt>
                <c:pt idx="34">
                  <c:v>0.55671910000000002</c:v>
                </c:pt>
                <c:pt idx="35">
                  <c:v>0.41199195</c:v>
                </c:pt>
                <c:pt idx="36">
                  <c:v>0.53620140000000005</c:v>
                </c:pt>
                <c:pt idx="37">
                  <c:v>0.47180518999999999</c:v>
                </c:pt>
                <c:pt idx="38">
                  <c:v>0.45870188000000001</c:v>
                </c:pt>
                <c:pt idx="39">
                  <c:v>0.50981069999999995</c:v>
                </c:pt>
                <c:pt idx="40">
                  <c:v>0.50497186000000005</c:v>
                </c:pt>
                <c:pt idx="41">
                  <c:v>0.60999590000000004</c:v>
                </c:pt>
                <c:pt idx="42">
                  <c:v>0.46419379999999999</c:v>
                </c:pt>
                <c:pt idx="43">
                  <c:v>0.54272914000000005</c:v>
                </c:pt>
                <c:pt idx="44">
                  <c:v>0.43481466000000002</c:v>
                </c:pt>
                <c:pt idx="45">
                  <c:v>0.52610630000000003</c:v>
                </c:pt>
                <c:pt idx="46">
                  <c:v>0.46772730000000001</c:v>
                </c:pt>
                <c:pt idx="47">
                  <c:v>0.45421080000000003</c:v>
                </c:pt>
                <c:pt idx="48">
                  <c:v>0.49819975999999999</c:v>
                </c:pt>
                <c:pt idx="49">
                  <c:v>0.50076050000000005</c:v>
                </c:pt>
                <c:pt idx="50">
                  <c:v>0.50642973000000002</c:v>
                </c:pt>
                <c:pt idx="51">
                  <c:v>0.55420475999999996</c:v>
                </c:pt>
                <c:pt idx="52">
                  <c:v>0.55477922999999996</c:v>
                </c:pt>
                <c:pt idx="53">
                  <c:v>0.59631900000000004</c:v>
                </c:pt>
                <c:pt idx="54">
                  <c:v>0.56551974999999999</c:v>
                </c:pt>
                <c:pt idx="55">
                  <c:v>0.63434290000000004</c:v>
                </c:pt>
                <c:pt idx="56">
                  <c:v>0.59096026000000001</c:v>
                </c:pt>
                <c:pt idx="57">
                  <c:v>0.58287440000000001</c:v>
                </c:pt>
                <c:pt idx="58">
                  <c:v>0.48637053000000002</c:v>
                </c:pt>
                <c:pt idx="59">
                  <c:v>0.52288926000000002</c:v>
                </c:pt>
                <c:pt idx="60">
                  <c:v>0.56241565999999998</c:v>
                </c:pt>
                <c:pt idx="61">
                  <c:v>0.53840310000000002</c:v>
                </c:pt>
                <c:pt idx="62">
                  <c:v>0.46447426000000003</c:v>
                </c:pt>
                <c:pt idx="63">
                  <c:v>0.57624299999999995</c:v>
                </c:pt>
                <c:pt idx="64">
                  <c:v>0.62894433999999999</c:v>
                </c:pt>
                <c:pt idx="65">
                  <c:v>0.52761005999999999</c:v>
                </c:pt>
              </c:numCache>
            </c:numRef>
          </c:val>
          <c:smooth val="0"/>
          <c:extLst>
            <c:ext xmlns:c16="http://schemas.microsoft.com/office/drawing/2014/chart" uri="{C3380CC4-5D6E-409C-BE32-E72D297353CC}">
              <c16:uniqueId val="{00000001-4A1B-40BC-871F-FB4B8B0FC4DF}"/>
            </c:ext>
          </c:extLst>
        </c:ser>
        <c:ser>
          <c:idx val="2"/>
          <c:order val="2"/>
          <c:tx>
            <c:strRef>
              <c:f>Sheet1!$D$1</c:f>
              <c:strCache>
                <c:ptCount val="1"/>
                <c:pt idx="0">
                  <c:v>With children</c:v>
                </c:pt>
              </c:strCache>
            </c:strRef>
          </c:tx>
          <c:spPr>
            <a:ln w="28575" cap="rnd">
              <a:solidFill>
                <a:srgbClr val="D2643C"/>
              </a:solidFill>
              <a:round/>
            </a:ln>
            <a:effectLst/>
          </c:spPr>
          <c:marker>
            <c:symbol val="none"/>
          </c:marker>
          <c:val>
            <c:numRef>
              <c:f>Sheet1!$D$2:$D$67</c:f>
              <c:numCache>
                <c:formatCode>General</c:formatCode>
                <c:ptCount val="66"/>
                <c:pt idx="0">
                  <c:v>0.34252666999999998</c:v>
                </c:pt>
                <c:pt idx="1">
                  <c:v>0.40731050000000002</c:v>
                </c:pt>
                <c:pt idx="2">
                  <c:v>0.41837686000000002</c:v>
                </c:pt>
                <c:pt idx="3">
                  <c:v>0.46425775000000002</c:v>
                </c:pt>
                <c:pt idx="4">
                  <c:v>0.43626039999999999</c:v>
                </c:pt>
                <c:pt idx="5">
                  <c:v>0.72042439999999996</c:v>
                </c:pt>
                <c:pt idx="6">
                  <c:v>0.96823000000000004</c:v>
                </c:pt>
                <c:pt idx="7">
                  <c:v>1.0153607</c:v>
                </c:pt>
                <c:pt idx="8">
                  <c:v>1.3722669999999999</c:v>
                </c:pt>
                <c:pt idx="9">
                  <c:v>1.4569029</c:v>
                </c:pt>
                <c:pt idx="10">
                  <c:v>1.7131166</c:v>
                </c:pt>
                <c:pt idx="11">
                  <c:v>1.7995402</c:v>
                </c:pt>
                <c:pt idx="12">
                  <c:v>2.2893476000000001</c:v>
                </c:pt>
                <c:pt idx="13">
                  <c:v>2.7681513</c:v>
                </c:pt>
                <c:pt idx="14">
                  <c:v>2.9467336999999998</c:v>
                </c:pt>
                <c:pt idx="15">
                  <c:v>3.1087289999999999</c:v>
                </c:pt>
                <c:pt idx="16">
                  <c:v>3.4859197000000002</c:v>
                </c:pt>
                <c:pt idx="17">
                  <c:v>3.6181329999999998</c:v>
                </c:pt>
                <c:pt idx="18">
                  <c:v>4.1587467</c:v>
                </c:pt>
                <c:pt idx="19">
                  <c:v>4.1213959999999998</c:v>
                </c:pt>
                <c:pt idx="20">
                  <c:v>4.2005267000000002</c:v>
                </c:pt>
                <c:pt idx="21">
                  <c:v>4.1007914999999997</c:v>
                </c:pt>
                <c:pt idx="22">
                  <c:v>4.0902013999999998</c:v>
                </c:pt>
                <c:pt idx="23">
                  <c:v>4.1662249999999998</c:v>
                </c:pt>
                <c:pt idx="24">
                  <c:v>4.2957425000000002</c:v>
                </c:pt>
                <c:pt idx="25">
                  <c:v>3.9013068999999998</c:v>
                </c:pt>
                <c:pt idx="26">
                  <c:v>3.9886059999999999</c:v>
                </c:pt>
                <c:pt idx="27">
                  <c:v>3.6600480000000002</c:v>
                </c:pt>
                <c:pt idx="28">
                  <c:v>3.6075295999999999</c:v>
                </c:pt>
                <c:pt idx="29">
                  <c:v>3.5401932999999999</c:v>
                </c:pt>
                <c:pt idx="30">
                  <c:v>3.4105108</c:v>
                </c:pt>
                <c:pt idx="31">
                  <c:v>3.0696718999999999</c:v>
                </c:pt>
                <c:pt idx="32">
                  <c:v>2.8170936000000002</c:v>
                </c:pt>
                <c:pt idx="33">
                  <c:v>2.5686228</c:v>
                </c:pt>
                <c:pt idx="34">
                  <c:v>2.3032105</c:v>
                </c:pt>
                <c:pt idx="35">
                  <c:v>2.2416054999999999</c:v>
                </c:pt>
                <c:pt idx="36">
                  <c:v>2.065763</c:v>
                </c:pt>
                <c:pt idx="37">
                  <c:v>1.733341</c:v>
                </c:pt>
                <c:pt idx="38">
                  <c:v>1.7311345</c:v>
                </c:pt>
                <c:pt idx="39">
                  <c:v>1.4840652000000001</c:v>
                </c:pt>
                <c:pt idx="40">
                  <c:v>1.4262307999999999</c:v>
                </c:pt>
                <c:pt idx="41">
                  <c:v>1.2937095000000001</c:v>
                </c:pt>
                <c:pt idx="42">
                  <c:v>1.2503728999999999</c:v>
                </c:pt>
                <c:pt idx="43">
                  <c:v>1.0828629000000001</c:v>
                </c:pt>
                <c:pt idx="44">
                  <c:v>1.1282852999999999</c:v>
                </c:pt>
                <c:pt idx="45">
                  <c:v>1.0435668</c:v>
                </c:pt>
                <c:pt idx="46">
                  <c:v>1.1009907000000001</c:v>
                </c:pt>
                <c:pt idx="47">
                  <c:v>1.0113631000000001</c:v>
                </c:pt>
                <c:pt idx="48">
                  <c:v>0.94371830000000001</c:v>
                </c:pt>
                <c:pt idx="49">
                  <c:v>0.90642460000000002</c:v>
                </c:pt>
                <c:pt idx="50">
                  <c:v>0.92308659999999998</c:v>
                </c:pt>
                <c:pt idx="51">
                  <c:v>0.96307010000000004</c:v>
                </c:pt>
                <c:pt idx="52">
                  <c:v>0.94143283</c:v>
                </c:pt>
                <c:pt idx="53">
                  <c:v>0.85598664999999996</c:v>
                </c:pt>
                <c:pt idx="54">
                  <c:v>1.0267284000000001</c:v>
                </c:pt>
                <c:pt idx="55">
                  <c:v>0.87093467000000002</c:v>
                </c:pt>
                <c:pt idx="56">
                  <c:v>0.93923860000000003</c:v>
                </c:pt>
                <c:pt idx="57">
                  <c:v>0.73534200000000005</c:v>
                </c:pt>
                <c:pt idx="58">
                  <c:v>0.88293849999999996</c:v>
                </c:pt>
                <c:pt idx="59">
                  <c:v>0.80473523999999996</c:v>
                </c:pt>
                <c:pt idx="60">
                  <c:v>0.83023654999999996</c:v>
                </c:pt>
                <c:pt idx="61">
                  <c:v>0.71595710000000001</c:v>
                </c:pt>
                <c:pt idx="62">
                  <c:v>0.79635100000000003</c:v>
                </c:pt>
                <c:pt idx="63">
                  <c:v>0.69215420000000005</c:v>
                </c:pt>
                <c:pt idx="64">
                  <c:v>0.61845886999999999</c:v>
                </c:pt>
                <c:pt idx="65">
                  <c:v>0.69467719999999999</c:v>
                </c:pt>
              </c:numCache>
            </c:numRef>
          </c:val>
          <c:smooth val="0"/>
          <c:extLst>
            <c:ext xmlns:c16="http://schemas.microsoft.com/office/drawing/2014/chart" uri="{C3380CC4-5D6E-409C-BE32-E72D297353CC}">
              <c16:uniqueId val="{00000002-4A1B-40BC-871F-FB4B8B0FC4DF}"/>
            </c:ext>
          </c:extLst>
        </c:ser>
        <c:ser>
          <c:idx val="3"/>
          <c:order val="3"/>
          <c:tx>
            <c:strRef>
              <c:f>Sheet1!$E$1</c:f>
              <c:strCache>
                <c:ptCount val="1"/>
                <c:pt idx="0">
                  <c:v>With family</c:v>
                </c:pt>
              </c:strCache>
            </c:strRef>
          </c:tx>
          <c:spPr>
            <a:ln w="28575" cap="rnd">
              <a:solidFill>
                <a:srgbClr val="576E9B"/>
              </a:solidFill>
              <a:round/>
            </a:ln>
            <a:effectLst/>
          </c:spPr>
          <c:marker>
            <c:symbol val="none"/>
          </c:marker>
          <c:val>
            <c:numRef>
              <c:f>Sheet1!$E$2:$E$67</c:f>
              <c:numCache>
                <c:formatCode>General</c:formatCode>
                <c:ptCount val="66"/>
                <c:pt idx="0">
                  <c:v>4.2855999999999996</c:v>
                </c:pt>
                <c:pt idx="1">
                  <c:v>4.0853570000000001</c:v>
                </c:pt>
                <c:pt idx="2">
                  <c:v>3.7042959999999998</c:v>
                </c:pt>
                <c:pt idx="3">
                  <c:v>3.7485743</c:v>
                </c:pt>
                <c:pt idx="4">
                  <c:v>3.0214669999999999</c:v>
                </c:pt>
                <c:pt idx="5">
                  <c:v>2.9438724999999999</c:v>
                </c:pt>
                <c:pt idx="6">
                  <c:v>2.5623429999999998</c:v>
                </c:pt>
                <c:pt idx="7">
                  <c:v>2.2287126000000002</c:v>
                </c:pt>
                <c:pt idx="8">
                  <c:v>2.0455770000000002</c:v>
                </c:pt>
                <c:pt idx="9">
                  <c:v>1.7884793000000001</c:v>
                </c:pt>
                <c:pt idx="10">
                  <c:v>1.5634178999999999</c:v>
                </c:pt>
                <c:pt idx="11">
                  <c:v>1.4351236000000001</c:v>
                </c:pt>
                <c:pt idx="12">
                  <c:v>1.3731755000000001</c:v>
                </c:pt>
                <c:pt idx="13">
                  <c:v>1.2138612</c:v>
                </c:pt>
                <c:pt idx="14">
                  <c:v>1.3101069999999999</c:v>
                </c:pt>
                <c:pt idx="15">
                  <c:v>1.0557981999999999</c:v>
                </c:pt>
                <c:pt idx="16">
                  <c:v>1.127229</c:v>
                </c:pt>
                <c:pt idx="17">
                  <c:v>0.98132306000000002</c:v>
                </c:pt>
                <c:pt idx="18">
                  <c:v>0.99715215000000001</c:v>
                </c:pt>
                <c:pt idx="19">
                  <c:v>1.0655075000000001</c:v>
                </c:pt>
                <c:pt idx="20">
                  <c:v>0.90246046000000002</c:v>
                </c:pt>
                <c:pt idx="21">
                  <c:v>0.99833240000000001</c:v>
                </c:pt>
                <c:pt idx="22">
                  <c:v>0.92208590000000001</c:v>
                </c:pt>
                <c:pt idx="23">
                  <c:v>0.91499984000000001</c:v>
                </c:pt>
                <c:pt idx="24">
                  <c:v>0.89577949999999995</c:v>
                </c:pt>
                <c:pt idx="25">
                  <c:v>0.7984253</c:v>
                </c:pt>
                <c:pt idx="26">
                  <c:v>0.88660329999999998</c:v>
                </c:pt>
                <c:pt idx="27">
                  <c:v>0.78871139999999995</c:v>
                </c:pt>
                <c:pt idx="28">
                  <c:v>0.86833570000000004</c:v>
                </c:pt>
                <c:pt idx="29">
                  <c:v>0.83775239999999995</c:v>
                </c:pt>
                <c:pt idx="30">
                  <c:v>0.88698107000000004</c:v>
                </c:pt>
                <c:pt idx="31">
                  <c:v>0.89504724999999996</c:v>
                </c:pt>
                <c:pt idx="32">
                  <c:v>0.88988979999999995</c:v>
                </c:pt>
                <c:pt idx="33">
                  <c:v>0.92803760000000002</c:v>
                </c:pt>
                <c:pt idx="34">
                  <c:v>0.90404605999999998</c:v>
                </c:pt>
                <c:pt idx="35">
                  <c:v>1.0413380999999999</c:v>
                </c:pt>
                <c:pt idx="36">
                  <c:v>1.0138423000000001</c:v>
                </c:pt>
                <c:pt idx="37">
                  <c:v>1.053607</c:v>
                </c:pt>
                <c:pt idx="38">
                  <c:v>0.92713623999999994</c:v>
                </c:pt>
                <c:pt idx="39">
                  <c:v>0.95807310000000001</c:v>
                </c:pt>
                <c:pt idx="40">
                  <c:v>1.0093312999999999</c:v>
                </c:pt>
                <c:pt idx="41">
                  <c:v>1.0930009999999999</c:v>
                </c:pt>
                <c:pt idx="42">
                  <c:v>0.95410479999999998</c:v>
                </c:pt>
                <c:pt idx="43">
                  <c:v>1.1058589999999999</c:v>
                </c:pt>
                <c:pt idx="44">
                  <c:v>1.0356916</c:v>
                </c:pt>
                <c:pt idx="45">
                  <c:v>1.0534945</c:v>
                </c:pt>
                <c:pt idx="46">
                  <c:v>0.98855345999999999</c:v>
                </c:pt>
                <c:pt idx="47">
                  <c:v>0.97760270000000005</c:v>
                </c:pt>
                <c:pt idx="48">
                  <c:v>1.0469835000000001</c:v>
                </c:pt>
                <c:pt idx="49">
                  <c:v>0.96907880000000002</c:v>
                </c:pt>
                <c:pt idx="50">
                  <c:v>1.0774366</c:v>
                </c:pt>
                <c:pt idx="51">
                  <c:v>1.1219771000000001</c:v>
                </c:pt>
                <c:pt idx="52">
                  <c:v>0.92317605000000003</c:v>
                </c:pt>
                <c:pt idx="53">
                  <c:v>0.89898909999999999</c:v>
                </c:pt>
                <c:pt idx="54">
                  <c:v>0.95761099999999999</c:v>
                </c:pt>
                <c:pt idx="55">
                  <c:v>0.89618620000000004</c:v>
                </c:pt>
                <c:pt idx="56">
                  <c:v>0.91605055000000002</c:v>
                </c:pt>
                <c:pt idx="57">
                  <c:v>0.92456729999999998</c:v>
                </c:pt>
                <c:pt idx="58">
                  <c:v>0.84581280000000003</c:v>
                </c:pt>
                <c:pt idx="59">
                  <c:v>0.89805630000000003</c:v>
                </c:pt>
                <c:pt idx="60">
                  <c:v>0.85874030000000001</c:v>
                </c:pt>
                <c:pt idx="61">
                  <c:v>0.78797289999999998</c:v>
                </c:pt>
                <c:pt idx="62">
                  <c:v>1.0354593000000001</c:v>
                </c:pt>
                <c:pt idx="63">
                  <c:v>0.95571439999999996</c:v>
                </c:pt>
                <c:pt idx="64">
                  <c:v>0.78502196000000002</c:v>
                </c:pt>
                <c:pt idx="65">
                  <c:v>0.96255310000000005</c:v>
                </c:pt>
              </c:numCache>
            </c:numRef>
          </c:val>
          <c:smooth val="0"/>
          <c:extLst>
            <c:ext xmlns:c16="http://schemas.microsoft.com/office/drawing/2014/chart" uri="{C3380CC4-5D6E-409C-BE32-E72D297353CC}">
              <c16:uniqueId val="{00000003-4A1B-40BC-871F-FB4B8B0FC4DF}"/>
            </c:ext>
          </c:extLst>
        </c:ser>
        <c:ser>
          <c:idx val="4"/>
          <c:order val="4"/>
          <c:tx>
            <c:strRef>
              <c:f>Sheet1!$F$1</c:f>
              <c:strCache>
                <c:ptCount val="1"/>
                <c:pt idx="0">
                  <c:v>With partner</c:v>
                </c:pt>
              </c:strCache>
            </c:strRef>
          </c:tx>
          <c:spPr>
            <a:ln w="28575" cap="rnd">
              <a:solidFill>
                <a:srgbClr val="003057"/>
              </a:solidFill>
              <a:round/>
            </a:ln>
            <a:effectLst/>
          </c:spPr>
          <c:marker>
            <c:symbol val="none"/>
          </c:marker>
          <c:val>
            <c:numRef>
              <c:f>Sheet1!$F$2:$F$67</c:f>
              <c:numCache>
                <c:formatCode>General</c:formatCode>
                <c:ptCount val="66"/>
                <c:pt idx="0">
                  <c:v>0</c:v>
                </c:pt>
                <c:pt idx="1">
                  <c:v>1.5612968000000001E-3</c:v>
                </c:pt>
                <c:pt idx="2">
                  <c:v>1.5116782E-2</c:v>
                </c:pt>
                <c:pt idx="3">
                  <c:v>9.2945600000000003E-2</c:v>
                </c:pt>
                <c:pt idx="4">
                  <c:v>0.31108212000000002</c:v>
                </c:pt>
                <c:pt idx="5">
                  <c:v>0.38421685</c:v>
                </c:pt>
                <c:pt idx="6">
                  <c:v>0.8298508</c:v>
                </c:pt>
                <c:pt idx="7">
                  <c:v>0.83011140000000005</c:v>
                </c:pt>
                <c:pt idx="8">
                  <c:v>1.35775</c:v>
                </c:pt>
                <c:pt idx="9">
                  <c:v>1.6674548</c:v>
                </c:pt>
                <c:pt idx="10">
                  <c:v>1.9074013999999999</c:v>
                </c:pt>
                <c:pt idx="11">
                  <c:v>2.3057875999999999</c:v>
                </c:pt>
                <c:pt idx="12">
                  <c:v>2.5684388</c:v>
                </c:pt>
                <c:pt idx="13">
                  <c:v>2.7888315000000001</c:v>
                </c:pt>
                <c:pt idx="14">
                  <c:v>2.8658510000000001</c:v>
                </c:pt>
                <c:pt idx="15">
                  <c:v>2.9939716000000001</c:v>
                </c:pt>
                <c:pt idx="16">
                  <c:v>3.3840265</c:v>
                </c:pt>
                <c:pt idx="17">
                  <c:v>3.2481836999999998</c:v>
                </c:pt>
                <c:pt idx="18">
                  <c:v>3.4037163000000001</c:v>
                </c:pt>
                <c:pt idx="19">
                  <c:v>3.3576855999999999</c:v>
                </c:pt>
                <c:pt idx="20">
                  <c:v>3.4507945000000002</c:v>
                </c:pt>
                <c:pt idx="21">
                  <c:v>3.2292041999999999</c:v>
                </c:pt>
                <c:pt idx="22">
                  <c:v>3.3873212000000001</c:v>
                </c:pt>
                <c:pt idx="23">
                  <c:v>3.3346282999999999</c:v>
                </c:pt>
                <c:pt idx="24">
                  <c:v>3.5763143999999998</c:v>
                </c:pt>
                <c:pt idx="25">
                  <c:v>3.2869353000000001</c:v>
                </c:pt>
                <c:pt idx="26">
                  <c:v>3.2419964999999999</c:v>
                </c:pt>
                <c:pt idx="27">
                  <c:v>3.1813663999999999</c:v>
                </c:pt>
                <c:pt idx="28">
                  <c:v>3.182782</c:v>
                </c:pt>
                <c:pt idx="29">
                  <c:v>3.2589123</c:v>
                </c:pt>
                <c:pt idx="30">
                  <c:v>3.0635995999999999</c:v>
                </c:pt>
                <c:pt idx="31">
                  <c:v>3.2047545999999998</c:v>
                </c:pt>
                <c:pt idx="32">
                  <c:v>2.9975724000000001</c:v>
                </c:pt>
                <c:pt idx="33">
                  <c:v>3.2517122999999999</c:v>
                </c:pt>
                <c:pt idx="34">
                  <c:v>3.1133549999999999</c:v>
                </c:pt>
                <c:pt idx="35">
                  <c:v>2.9040043</c:v>
                </c:pt>
                <c:pt idx="36">
                  <c:v>3.1011457</c:v>
                </c:pt>
                <c:pt idx="37">
                  <c:v>3.170779</c:v>
                </c:pt>
                <c:pt idx="38">
                  <c:v>3.0768635</c:v>
                </c:pt>
                <c:pt idx="39">
                  <c:v>2.9779737000000002</c:v>
                </c:pt>
                <c:pt idx="40">
                  <c:v>3.1094534</c:v>
                </c:pt>
                <c:pt idx="41">
                  <c:v>3.3279667000000002</c:v>
                </c:pt>
                <c:pt idx="42">
                  <c:v>3.0650997000000002</c:v>
                </c:pt>
                <c:pt idx="43">
                  <c:v>3.0610685000000002</c:v>
                </c:pt>
                <c:pt idx="44">
                  <c:v>3.3607</c:v>
                </c:pt>
                <c:pt idx="45">
                  <c:v>3.3342353999999998</c:v>
                </c:pt>
                <c:pt idx="46">
                  <c:v>3.5194785999999998</c:v>
                </c:pt>
                <c:pt idx="47">
                  <c:v>3.6920898000000002</c:v>
                </c:pt>
                <c:pt idx="48">
                  <c:v>3.5843574999999999</c:v>
                </c:pt>
                <c:pt idx="49">
                  <c:v>3.7496673999999999</c:v>
                </c:pt>
                <c:pt idx="50">
                  <c:v>3.9428570000000001</c:v>
                </c:pt>
                <c:pt idx="51">
                  <c:v>4.1784678</c:v>
                </c:pt>
                <c:pt idx="52">
                  <c:v>4.3227872999999999</c:v>
                </c:pt>
                <c:pt idx="53">
                  <c:v>4.2233390000000002</c:v>
                </c:pt>
                <c:pt idx="54">
                  <c:v>4.4961359999999999</c:v>
                </c:pt>
                <c:pt idx="55">
                  <c:v>4.1989999999999998</c:v>
                </c:pt>
                <c:pt idx="56">
                  <c:v>4.4188194000000003</c:v>
                </c:pt>
                <c:pt idx="57">
                  <c:v>4.3114257</c:v>
                </c:pt>
                <c:pt idx="58">
                  <c:v>4.3452989999999998</c:v>
                </c:pt>
                <c:pt idx="59">
                  <c:v>4.2926907999999999</c:v>
                </c:pt>
                <c:pt idx="60">
                  <c:v>4.2489866999999997</c:v>
                </c:pt>
                <c:pt idx="61">
                  <c:v>4.5350590000000004</c:v>
                </c:pt>
                <c:pt idx="62">
                  <c:v>4.4581140000000001</c:v>
                </c:pt>
                <c:pt idx="63">
                  <c:v>4.340687</c:v>
                </c:pt>
                <c:pt idx="64">
                  <c:v>4.1688103999999999</c:v>
                </c:pt>
                <c:pt idx="65">
                  <c:v>3.8416266000000001</c:v>
                </c:pt>
              </c:numCache>
            </c:numRef>
          </c:val>
          <c:smooth val="0"/>
          <c:extLst>
            <c:ext xmlns:c16="http://schemas.microsoft.com/office/drawing/2014/chart" uri="{C3380CC4-5D6E-409C-BE32-E72D297353CC}">
              <c16:uniqueId val="{00000004-4A1B-40BC-871F-FB4B8B0FC4DF}"/>
            </c:ext>
          </c:extLst>
        </c:ser>
        <c:ser>
          <c:idx val="5"/>
          <c:order val="5"/>
          <c:tx>
            <c:strRef>
              <c:f>Sheet1!$G$1</c:f>
              <c:strCache>
                <c:ptCount val="1"/>
                <c:pt idx="0">
                  <c:v>With coworkers</c:v>
                </c:pt>
              </c:strCache>
            </c:strRef>
          </c:tx>
          <c:spPr>
            <a:ln w="28575" cap="rnd">
              <a:solidFill>
                <a:schemeClr val="accent2"/>
              </a:solidFill>
              <a:round/>
            </a:ln>
            <a:effectLst/>
          </c:spPr>
          <c:marker>
            <c:symbol val="none"/>
          </c:marker>
          <c:val>
            <c:numRef>
              <c:f>Sheet1!$G$2:$G$67</c:f>
              <c:numCache>
                <c:formatCode>General</c:formatCode>
                <c:ptCount val="66"/>
                <c:pt idx="0">
                  <c:v>0.16010350000000001</c:v>
                </c:pt>
                <c:pt idx="1">
                  <c:v>0.44434383999999999</c:v>
                </c:pt>
                <c:pt idx="2">
                  <c:v>0.75712040000000003</c:v>
                </c:pt>
                <c:pt idx="3">
                  <c:v>1.3097771</c:v>
                </c:pt>
                <c:pt idx="4">
                  <c:v>2.0831553999999999</c:v>
                </c:pt>
                <c:pt idx="5">
                  <c:v>2.2674994000000002</c:v>
                </c:pt>
                <c:pt idx="6">
                  <c:v>2.4781844999999998</c:v>
                </c:pt>
                <c:pt idx="7">
                  <c:v>2.6828786999999998</c:v>
                </c:pt>
                <c:pt idx="8">
                  <c:v>3.1125132999999998</c:v>
                </c:pt>
                <c:pt idx="9">
                  <c:v>3.2634289999999999</c:v>
                </c:pt>
                <c:pt idx="10">
                  <c:v>3.0703776</c:v>
                </c:pt>
                <c:pt idx="11">
                  <c:v>3.1911649999999998</c:v>
                </c:pt>
                <c:pt idx="12">
                  <c:v>3.2526354999999998</c:v>
                </c:pt>
                <c:pt idx="13">
                  <c:v>3.1881651999999998</c:v>
                </c:pt>
                <c:pt idx="14">
                  <c:v>3.0647693</c:v>
                </c:pt>
                <c:pt idx="15">
                  <c:v>3.285558</c:v>
                </c:pt>
                <c:pt idx="16">
                  <c:v>2.899743</c:v>
                </c:pt>
                <c:pt idx="17">
                  <c:v>3.0996234</c:v>
                </c:pt>
                <c:pt idx="18">
                  <c:v>2.7872623999999999</c:v>
                </c:pt>
                <c:pt idx="19">
                  <c:v>2.9044538000000002</c:v>
                </c:pt>
                <c:pt idx="20">
                  <c:v>2.9475395999999998</c:v>
                </c:pt>
                <c:pt idx="21">
                  <c:v>2.7603970000000002</c:v>
                </c:pt>
                <c:pt idx="22">
                  <c:v>2.8879576</c:v>
                </c:pt>
                <c:pt idx="23">
                  <c:v>2.9722357000000001</c:v>
                </c:pt>
                <c:pt idx="24">
                  <c:v>2.7153179999999999</c:v>
                </c:pt>
                <c:pt idx="25">
                  <c:v>2.8753939000000002</c:v>
                </c:pt>
                <c:pt idx="26">
                  <c:v>2.7935873999999998</c:v>
                </c:pt>
                <c:pt idx="27">
                  <c:v>2.9604780000000002</c:v>
                </c:pt>
                <c:pt idx="28">
                  <c:v>2.6104558</c:v>
                </c:pt>
                <c:pt idx="29">
                  <c:v>2.6953425000000002</c:v>
                </c:pt>
                <c:pt idx="30">
                  <c:v>2.8865573000000002</c:v>
                </c:pt>
                <c:pt idx="31">
                  <c:v>2.5540438000000001</c:v>
                </c:pt>
                <c:pt idx="32">
                  <c:v>2.6815652999999999</c:v>
                </c:pt>
                <c:pt idx="33">
                  <c:v>2.7117643</c:v>
                </c:pt>
                <c:pt idx="34">
                  <c:v>2.9272725999999998</c:v>
                </c:pt>
                <c:pt idx="35">
                  <c:v>2.5228906000000002</c:v>
                </c:pt>
                <c:pt idx="36">
                  <c:v>2.7235038</c:v>
                </c:pt>
                <c:pt idx="37">
                  <c:v>2.7837155</c:v>
                </c:pt>
                <c:pt idx="38">
                  <c:v>2.6313064000000002</c:v>
                </c:pt>
                <c:pt idx="39">
                  <c:v>2.8003836</c:v>
                </c:pt>
                <c:pt idx="40">
                  <c:v>2.4281480000000002</c:v>
                </c:pt>
                <c:pt idx="41">
                  <c:v>2.4321036</c:v>
                </c:pt>
                <c:pt idx="42">
                  <c:v>2.4965896999999999</c:v>
                </c:pt>
                <c:pt idx="43">
                  <c:v>2.2101492999999999</c:v>
                </c:pt>
                <c:pt idx="44">
                  <c:v>2.1718438</c:v>
                </c:pt>
                <c:pt idx="45">
                  <c:v>2.0446901</c:v>
                </c:pt>
                <c:pt idx="46">
                  <c:v>2.0417550000000002</c:v>
                </c:pt>
                <c:pt idx="47">
                  <c:v>1.4605904999999999</c:v>
                </c:pt>
                <c:pt idx="48">
                  <c:v>1.3948193</c:v>
                </c:pt>
                <c:pt idx="49">
                  <c:v>1.3314041000000001</c:v>
                </c:pt>
                <c:pt idx="50">
                  <c:v>0.99433273</c:v>
                </c:pt>
                <c:pt idx="51">
                  <c:v>0.81076735</c:v>
                </c:pt>
                <c:pt idx="52">
                  <c:v>0.63665170000000004</c:v>
                </c:pt>
                <c:pt idx="53">
                  <c:v>0.64390444999999996</c:v>
                </c:pt>
                <c:pt idx="54">
                  <c:v>0.4289269</c:v>
                </c:pt>
                <c:pt idx="55">
                  <c:v>0.44426136999999999</c:v>
                </c:pt>
                <c:pt idx="56">
                  <c:v>0.31652108000000001</c:v>
                </c:pt>
                <c:pt idx="57">
                  <c:v>0.30392312999999999</c:v>
                </c:pt>
                <c:pt idx="58">
                  <c:v>0.30867939999999999</c:v>
                </c:pt>
                <c:pt idx="59">
                  <c:v>0.25046706000000002</c:v>
                </c:pt>
                <c:pt idx="60">
                  <c:v>0.26924725999999999</c:v>
                </c:pt>
                <c:pt idx="61">
                  <c:v>0.26214743000000001</c:v>
                </c:pt>
                <c:pt idx="62">
                  <c:v>0.16058943000000001</c:v>
                </c:pt>
                <c:pt idx="63">
                  <c:v>5.8612958E-2</c:v>
                </c:pt>
                <c:pt idx="64">
                  <c:v>9.3088619999999997E-2</c:v>
                </c:pt>
                <c:pt idx="65">
                  <c:v>9.9430904000000001E-2</c:v>
                </c:pt>
              </c:numCache>
            </c:numRef>
          </c:val>
          <c:smooth val="0"/>
          <c:extLst>
            <c:ext xmlns:c16="http://schemas.microsoft.com/office/drawing/2014/chart" uri="{C3380CC4-5D6E-409C-BE32-E72D297353CC}">
              <c16:uniqueId val="{00000005-4A1B-40BC-871F-FB4B8B0FC4DF}"/>
            </c:ext>
          </c:extLst>
        </c:ser>
        <c:dLbls>
          <c:showLegendKey val="0"/>
          <c:showVal val="0"/>
          <c:showCatName val="0"/>
          <c:showSerName val="0"/>
          <c:showPercent val="0"/>
          <c:showBubbleSize val="0"/>
        </c:dLbls>
        <c:smooth val="0"/>
        <c:axId val="1011097656"/>
        <c:axId val="1011107736"/>
      </c:lineChart>
      <c:catAx>
        <c:axId val="1011097656"/>
        <c:scaling>
          <c:orientation val="minMax"/>
        </c:scaling>
        <c:delete val="1"/>
        <c:axPos val="b"/>
        <c:majorTickMark val="none"/>
        <c:minorTickMark val="none"/>
        <c:tickLblPos val="nextTo"/>
        <c:crossAx val="1011107736"/>
        <c:crosses val="autoZero"/>
        <c:auto val="1"/>
        <c:lblAlgn val="ctr"/>
        <c:lblOffset val="100"/>
        <c:noMultiLvlLbl val="0"/>
      </c:catAx>
      <c:valAx>
        <c:axId val="1011107736"/>
        <c:scaling>
          <c:orientation val="minMax"/>
          <c:max val="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10976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chemeClr val="accent1"/>
            </a:solidFill>
            <a:ln>
              <a:noFill/>
            </a:ln>
            <a:effectLst/>
          </c:spPr>
          <c:invertIfNegative val="0"/>
          <c:dPt>
            <c:idx val="0"/>
            <c:invertIfNegative val="0"/>
            <c:bubble3D val="0"/>
            <c:spPr>
              <a:solidFill>
                <a:srgbClr val="576E9B"/>
              </a:solidFill>
              <a:ln>
                <a:noFill/>
              </a:ln>
              <a:effectLst/>
            </c:spPr>
            <c:extLst>
              <c:ext xmlns:c16="http://schemas.microsoft.com/office/drawing/2014/chart" uri="{C3380CC4-5D6E-409C-BE32-E72D297353CC}">
                <c16:uniqueId val="{00000009-3951-4EF0-BD57-C0C564D4210A}"/>
              </c:ext>
            </c:extLst>
          </c:dPt>
          <c:cat>
            <c:strRef>
              <c:f>Sheet1!$A$2</c:f>
              <c:strCache>
                <c:ptCount val="1"/>
                <c:pt idx="0">
                  <c:v>US RETAIL ANNUITY SALES ($B)</c:v>
                </c:pt>
              </c:strCache>
            </c:strRef>
          </c:cat>
          <c:val>
            <c:numRef>
              <c:f>Sheet1!$B$2</c:f>
              <c:numCache>
                <c:formatCode>General</c:formatCode>
                <c:ptCount val="1"/>
                <c:pt idx="0">
                  <c:v>464.1</c:v>
                </c:pt>
              </c:numCache>
            </c:numRef>
          </c:val>
          <c:extLst>
            <c:ext xmlns:c16="http://schemas.microsoft.com/office/drawing/2014/chart" uri="{C3380CC4-5D6E-409C-BE32-E72D297353CC}">
              <c16:uniqueId val="{00000000-3951-4EF0-BD57-C0C564D4210A}"/>
            </c:ext>
          </c:extLst>
        </c:ser>
        <c:ser>
          <c:idx val="1"/>
          <c:order val="1"/>
          <c:tx>
            <c:strRef>
              <c:f>Sheet1!$C$1</c:f>
              <c:strCache>
                <c:ptCount val="1"/>
                <c:pt idx="0">
                  <c:v>SPIA/DIA</c:v>
                </c:pt>
              </c:strCache>
            </c:strRef>
          </c:tx>
          <c:spPr>
            <a:solidFill>
              <a:srgbClr val="424A6C"/>
            </a:solidFill>
            <a:ln>
              <a:noFill/>
            </a:ln>
            <a:effectLst/>
          </c:spPr>
          <c:invertIfNegative val="0"/>
          <c:cat>
            <c:strRef>
              <c:f>Sheet1!$A$2</c:f>
              <c:strCache>
                <c:ptCount val="1"/>
                <c:pt idx="0">
                  <c:v>US RETAIL ANNUITY SALES ($B)</c:v>
                </c:pt>
              </c:strCache>
            </c:strRef>
          </c:cat>
          <c:val>
            <c:numRef>
              <c:f>Sheet1!$C$2</c:f>
              <c:numCache>
                <c:formatCode>General</c:formatCode>
                <c:ptCount val="1"/>
                <c:pt idx="0">
                  <c:v>19.2</c:v>
                </c:pt>
              </c:numCache>
            </c:numRef>
          </c:val>
          <c:extLst>
            <c:ext xmlns:c16="http://schemas.microsoft.com/office/drawing/2014/chart" uri="{C3380CC4-5D6E-409C-BE32-E72D297353CC}">
              <c16:uniqueId val="{00000001-3951-4EF0-BD57-C0C564D4210A}"/>
            </c:ext>
          </c:extLst>
        </c:ser>
        <c:ser>
          <c:idx val="2"/>
          <c:order val="2"/>
          <c:tx>
            <c:strRef>
              <c:f>Sheet1!$D$1</c:f>
              <c:strCache>
                <c:ptCount val="1"/>
                <c:pt idx="0">
                  <c:v>Trad. VA</c:v>
                </c:pt>
              </c:strCache>
            </c:strRef>
          </c:tx>
          <c:spPr>
            <a:solidFill>
              <a:srgbClr val="76976F"/>
            </a:solidFill>
            <a:ln>
              <a:noFill/>
            </a:ln>
            <a:effectLst/>
          </c:spPr>
          <c:invertIfNegative val="0"/>
          <c:cat>
            <c:strRef>
              <c:f>Sheet1!$A$2</c:f>
              <c:strCache>
                <c:ptCount val="1"/>
                <c:pt idx="0">
                  <c:v>US RETAIL ANNUITY SALES ($B)</c:v>
                </c:pt>
              </c:strCache>
            </c:strRef>
          </c:cat>
          <c:val>
            <c:numRef>
              <c:f>Sheet1!$D$2</c:f>
              <c:numCache>
                <c:formatCode>General</c:formatCode>
                <c:ptCount val="1"/>
                <c:pt idx="0">
                  <c:v>63.1</c:v>
                </c:pt>
              </c:numCache>
            </c:numRef>
          </c:val>
          <c:extLst>
            <c:ext xmlns:c16="http://schemas.microsoft.com/office/drawing/2014/chart" uri="{C3380CC4-5D6E-409C-BE32-E72D297353CC}">
              <c16:uniqueId val="{00000002-3951-4EF0-BD57-C0C564D4210A}"/>
            </c:ext>
          </c:extLst>
        </c:ser>
        <c:ser>
          <c:idx val="3"/>
          <c:order val="3"/>
          <c:tx>
            <c:strRef>
              <c:f>Sheet1!$E$1</c:f>
              <c:strCache>
                <c:ptCount val="1"/>
                <c:pt idx="0">
                  <c:v>RILA</c:v>
                </c:pt>
              </c:strCache>
            </c:strRef>
          </c:tx>
          <c:spPr>
            <a:solidFill>
              <a:srgbClr val="D2643C"/>
            </a:solidFill>
            <a:ln>
              <a:noFill/>
            </a:ln>
            <a:effectLst/>
          </c:spPr>
          <c:invertIfNegative val="0"/>
          <c:cat>
            <c:strRef>
              <c:f>Sheet1!$A$2</c:f>
              <c:strCache>
                <c:ptCount val="1"/>
                <c:pt idx="0">
                  <c:v>US RETAIL ANNUITY SALES ($B)</c:v>
                </c:pt>
              </c:strCache>
            </c:strRef>
          </c:cat>
          <c:val>
            <c:numRef>
              <c:f>Sheet1!$E$2</c:f>
              <c:numCache>
                <c:formatCode>General</c:formatCode>
                <c:ptCount val="1"/>
                <c:pt idx="0">
                  <c:v>79.5</c:v>
                </c:pt>
              </c:numCache>
            </c:numRef>
          </c:val>
          <c:extLst>
            <c:ext xmlns:c16="http://schemas.microsoft.com/office/drawing/2014/chart" uri="{C3380CC4-5D6E-409C-BE32-E72D297353CC}">
              <c16:uniqueId val="{00000003-3951-4EF0-BD57-C0C564D4210A}"/>
            </c:ext>
          </c:extLst>
        </c:ser>
        <c:ser>
          <c:idx val="4"/>
          <c:order val="4"/>
          <c:tx>
            <c:strRef>
              <c:f>Sheet1!$F$1</c:f>
              <c:strCache>
                <c:ptCount val="1"/>
                <c:pt idx="0">
                  <c:v>FIA</c:v>
                </c:pt>
              </c:strCache>
            </c:strRef>
          </c:tx>
          <c:spPr>
            <a:solidFill>
              <a:srgbClr val="424A6C"/>
            </a:solidFill>
            <a:ln>
              <a:noFill/>
            </a:ln>
            <a:effectLst/>
          </c:spPr>
          <c:invertIfNegative val="0"/>
          <c:dPt>
            <c:idx val="0"/>
            <c:invertIfNegative val="0"/>
            <c:bubble3D val="0"/>
            <c:spPr>
              <a:solidFill>
                <a:srgbClr val="C4687D"/>
              </a:solidFill>
              <a:ln>
                <a:noFill/>
              </a:ln>
              <a:effectLst/>
            </c:spPr>
            <c:extLst>
              <c:ext xmlns:c16="http://schemas.microsoft.com/office/drawing/2014/chart" uri="{C3380CC4-5D6E-409C-BE32-E72D297353CC}">
                <c16:uniqueId val="{0000000B-3951-4EF0-BD57-C0C564D4210A}"/>
              </c:ext>
            </c:extLst>
          </c:dPt>
          <c:cat>
            <c:strRef>
              <c:f>Sheet1!$A$2</c:f>
              <c:strCache>
                <c:ptCount val="1"/>
                <c:pt idx="0">
                  <c:v>US RETAIL ANNUITY SALES ($B)</c:v>
                </c:pt>
              </c:strCache>
            </c:strRef>
          </c:cat>
          <c:val>
            <c:numRef>
              <c:f>Sheet1!$F$2</c:f>
              <c:numCache>
                <c:formatCode>General</c:formatCode>
                <c:ptCount val="1"/>
                <c:pt idx="0">
                  <c:v>127.9</c:v>
                </c:pt>
              </c:numCache>
            </c:numRef>
          </c:val>
          <c:extLst>
            <c:ext xmlns:c16="http://schemas.microsoft.com/office/drawing/2014/chart" uri="{C3380CC4-5D6E-409C-BE32-E72D297353CC}">
              <c16:uniqueId val="{00000004-3951-4EF0-BD57-C0C564D4210A}"/>
            </c:ext>
          </c:extLst>
        </c:ser>
        <c:ser>
          <c:idx val="5"/>
          <c:order val="5"/>
          <c:tx>
            <c:strRef>
              <c:f>Sheet1!$G$1</c:f>
              <c:strCache>
                <c:ptCount val="1"/>
                <c:pt idx="0">
                  <c:v>FDA</c:v>
                </c:pt>
              </c:strCache>
            </c:strRef>
          </c:tx>
          <c:spPr>
            <a:solidFill>
              <a:srgbClr val="97546F"/>
            </a:solidFill>
            <a:ln>
              <a:noFill/>
            </a:ln>
            <a:effectLst/>
          </c:spPr>
          <c:invertIfNegative val="0"/>
          <c:cat>
            <c:strRef>
              <c:f>Sheet1!$A$2</c:f>
              <c:strCache>
                <c:ptCount val="1"/>
                <c:pt idx="0">
                  <c:v>US RETAIL ANNUITY SALES ($B)</c:v>
                </c:pt>
              </c:strCache>
            </c:strRef>
          </c:cat>
          <c:val>
            <c:numRef>
              <c:f>Sheet1!$G$2</c:f>
              <c:numCache>
                <c:formatCode>General</c:formatCode>
                <c:ptCount val="1"/>
                <c:pt idx="0">
                  <c:v>165.3</c:v>
                </c:pt>
              </c:numCache>
            </c:numRef>
          </c:val>
          <c:extLst>
            <c:ext xmlns:c16="http://schemas.microsoft.com/office/drawing/2014/chart" uri="{C3380CC4-5D6E-409C-BE32-E72D297353CC}">
              <c16:uniqueId val="{00000005-3951-4EF0-BD57-C0C564D4210A}"/>
            </c:ext>
          </c:extLst>
        </c:ser>
        <c:dLbls>
          <c:showLegendKey val="0"/>
          <c:showVal val="0"/>
          <c:showCatName val="0"/>
          <c:showSerName val="0"/>
          <c:showPercent val="0"/>
          <c:showBubbleSize val="0"/>
        </c:dLbls>
        <c:gapWidth val="8"/>
        <c:axId val="1090159192"/>
        <c:axId val="1090159552"/>
      </c:barChart>
      <c:catAx>
        <c:axId val="1090159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accent1"/>
                </a:solidFill>
                <a:latin typeface="+mn-lt"/>
                <a:ea typeface="+mn-ea"/>
                <a:cs typeface="+mn-cs"/>
              </a:defRPr>
            </a:pPr>
            <a:endParaRPr lang="en-US"/>
          </a:p>
        </c:txPr>
        <c:crossAx val="1090159552"/>
        <c:crosses val="autoZero"/>
        <c:auto val="1"/>
        <c:lblAlgn val="ctr"/>
        <c:lblOffset val="100"/>
        <c:noMultiLvlLbl val="0"/>
      </c:catAx>
      <c:valAx>
        <c:axId val="1090159552"/>
        <c:scaling>
          <c:orientation val="minMax"/>
        </c:scaling>
        <c:delete val="0"/>
        <c:axPos val="b"/>
        <c:majorGridlines>
          <c:spPr>
            <a:ln w="9525" cap="flat" cmpd="sng" algn="ctr">
              <a:solidFill>
                <a:schemeClr val="accent6"/>
              </a:solidFill>
              <a:round/>
            </a:ln>
            <a:effectLst/>
          </c:spPr>
        </c:majorGridlines>
        <c:numFmt formatCode="&quot;$&quot;#,##0" sourceLinked="0"/>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0901591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D852C-20F0-48D1-B424-E8B76F203E52}" type="datetimeFigureOut">
              <a:rPr lang="en-US" smtClean="0"/>
              <a:t>7/16/2026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BEE1B-D30F-4664-B35E-79BEB708539D}" type="slidenum">
              <a:rPr lang="en-US" smtClean="0"/>
              <a:t>‹#›</a:t>
            </a:fld>
            <a:endParaRPr lang="en-US"/>
          </a:p>
        </p:txBody>
      </p:sp>
    </p:spTree>
    <p:extLst>
      <p:ext uri="{BB962C8B-B14F-4D97-AF65-F5344CB8AC3E}">
        <p14:creationId xmlns:p14="http://schemas.microsoft.com/office/powerpoint/2010/main" val="301215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kern="1200" dirty="0">
                <a:solidFill>
                  <a:schemeClr val="tx1">
                    <a:lumMod val="75000"/>
                    <a:lumOff val="25000"/>
                  </a:schemeClr>
                </a:solidFill>
                <a:latin typeface="+mn-lt"/>
                <a:ea typeface="+mn-ea"/>
                <a:cs typeface="+mn-cs"/>
              </a:rPr>
              <a:t>Hey everybody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kern="1200" dirty="0">
                <a:solidFill>
                  <a:schemeClr val="tx1">
                    <a:lumMod val="75000"/>
                    <a:lumOff val="25000"/>
                  </a:schemeClr>
                </a:solidFill>
                <a:latin typeface="+mn-lt"/>
                <a:ea typeface="+mn-ea"/>
                <a:cs typeface="+mn-cs"/>
              </a:rPr>
              <a:t>My name is ____________ and I’m a &lt;insert title&gt; with New York Life Retail Annuities.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kern="1200" dirty="0">
                <a:solidFill>
                  <a:schemeClr val="tx1">
                    <a:lumMod val="75000"/>
                    <a:lumOff val="25000"/>
                  </a:schemeClr>
                </a:solidFill>
                <a:latin typeface="+mn-lt"/>
                <a:ea typeface="+mn-ea"/>
                <a:cs typeface="+mn-cs"/>
              </a:rPr>
              <a:t>&lt;option to add your area of focus&gt;</a:t>
            </a:r>
            <a:endParaRPr lang="sv-SE" altLang="en-US" sz="1200" kern="1200" dirty="0">
              <a:solidFill>
                <a:schemeClr val="tx1">
                  <a:lumMod val="75000"/>
                  <a:lumOff val="25000"/>
                </a:schemeClr>
              </a:solidFill>
              <a:latin typeface="+mn-lt"/>
              <a:ea typeface="+mn-ea"/>
              <a:cs typeface="+mn-cs"/>
            </a:endParaRPr>
          </a:p>
        </p:txBody>
      </p:sp>
      <p:sp>
        <p:nvSpPr>
          <p:cNvPr id="4" name="Slide Number Placeholder 3"/>
          <p:cNvSpPr>
            <a:spLocks noGrp="1"/>
          </p:cNvSpPr>
          <p:nvPr>
            <p:ph type="sldNum" sz="quarter" idx="5"/>
          </p:nvPr>
        </p:nvSpPr>
        <p:spPr/>
        <p:txBody>
          <a:bodyPr/>
          <a:lstStyle/>
          <a:p>
            <a:fld id="{0D0BEE1B-D30F-4664-B35E-79BEB708539D}" type="slidenum">
              <a:rPr lang="en-US" smtClean="0"/>
              <a:t>1</a:t>
            </a:fld>
            <a:endParaRPr lang="en-US"/>
          </a:p>
        </p:txBody>
      </p:sp>
    </p:spTree>
    <p:extLst>
      <p:ext uri="{BB962C8B-B14F-4D97-AF65-F5344CB8AC3E}">
        <p14:creationId xmlns:p14="http://schemas.microsoft.com/office/powerpoint/2010/main" val="3709375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we talk about uncertainty in retirement, it’s not just one issue — it shows up in different ways for different clients.</a:t>
            </a:r>
          </a:p>
          <a:p>
            <a:pPr marL="171450" indent="-171450">
              <a:buFont typeface="Arial" panose="020B0604020202020204" pitchFamily="34" charset="0"/>
              <a:buChar char="•"/>
            </a:pPr>
            <a:r>
              <a:rPr lang="en-US" dirty="0"/>
              <a:t>Some worry about income — whether what they have will last — and that often leads them to spend less than they could.</a:t>
            </a:r>
          </a:p>
          <a:p>
            <a:pPr marL="171450" indent="-171450">
              <a:buFont typeface="Arial" panose="020B0604020202020204" pitchFamily="34" charset="0"/>
              <a:buChar char="•"/>
            </a:pPr>
            <a:r>
              <a:rPr lang="en-US" dirty="0"/>
              <a:t>Others react to market uncertainty — pulling back after declines or sitting in cash longer than they should.</a:t>
            </a:r>
          </a:p>
          <a:p>
            <a:pPr marL="171450" indent="-171450">
              <a:buFont typeface="Arial" panose="020B0604020202020204" pitchFamily="34" charset="0"/>
              <a:buChar char="•"/>
            </a:pPr>
            <a:r>
              <a:rPr lang="en-US" dirty="0"/>
              <a:t>Some are focused on growth — and that can lead to chasing performance or constantly adjusting their strategy.</a:t>
            </a:r>
          </a:p>
          <a:p>
            <a:pPr marL="171450" indent="-171450">
              <a:buFont typeface="Arial" panose="020B0604020202020204" pitchFamily="34" charset="0"/>
              <a:buChar char="•"/>
            </a:pPr>
            <a:r>
              <a:rPr lang="en-US" dirty="0"/>
              <a:t>And for many, legacy is a major stressor, especially when your best intentions (like wanting to take care of loved ones) can get in the way of present day enjoyments. </a:t>
            </a:r>
          </a:p>
          <a:p>
            <a:pPr marL="171450" indent="-171450">
              <a:buFont typeface="Arial" panose="020B0604020202020204" pitchFamily="34" charset="0"/>
              <a:buChar char="•"/>
            </a:pPr>
            <a:r>
              <a:rPr lang="en-US" dirty="0"/>
              <a:t>While the risks may look different on the surface, the pattern is the same: uncertainty is shaping behavior — often in ways that work against the plan.</a:t>
            </a:r>
          </a:p>
        </p:txBody>
      </p:sp>
      <p:sp>
        <p:nvSpPr>
          <p:cNvPr id="4" name="Slide Number Placeholder 3"/>
          <p:cNvSpPr>
            <a:spLocks noGrp="1"/>
          </p:cNvSpPr>
          <p:nvPr>
            <p:ph type="sldNum" sz="quarter" idx="5"/>
          </p:nvPr>
        </p:nvSpPr>
        <p:spPr/>
        <p:txBody>
          <a:bodyPr/>
          <a:lstStyle/>
          <a:p>
            <a:fld id="{0D0BEE1B-D30F-4664-B35E-79BEB708539D}" type="slidenum">
              <a:rPr lang="en-US" smtClean="0"/>
              <a:t>10</a:t>
            </a:fld>
            <a:endParaRPr lang="en-US"/>
          </a:p>
        </p:txBody>
      </p:sp>
    </p:spTree>
    <p:extLst>
      <p:ext uri="{BB962C8B-B14F-4D97-AF65-F5344CB8AC3E}">
        <p14:creationId xmlns:p14="http://schemas.microsoft.com/office/powerpoint/2010/main" val="2880898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where everything we’ve talked about shows up.</a:t>
            </a:r>
          </a:p>
          <a:p>
            <a:pPr marL="171450" indent="-171450">
              <a:buFont typeface="Arial" panose="020B0604020202020204" pitchFamily="34" charset="0"/>
              <a:buChar char="•"/>
            </a:pPr>
            <a:r>
              <a:rPr lang="en-US" dirty="0"/>
              <a:t>A client sees their portfolio down…</a:t>
            </a:r>
          </a:p>
          <a:p>
            <a:pPr marL="171450" indent="-171450">
              <a:buFont typeface="Arial" panose="020B0604020202020204" pitchFamily="34" charset="0"/>
              <a:buChar char="•"/>
            </a:pPr>
            <a:r>
              <a:rPr lang="en-US" dirty="0"/>
              <a:t>Maybe it’s headlines, maybe it’s recent volatility…</a:t>
            </a:r>
          </a:p>
          <a:p>
            <a:pPr marL="171450" indent="-171450">
              <a:buFont typeface="Arial" panose="020B0604020202020204" pitchFamily="34" charset="0"/>
              <a:buChar char="•"/>
            </a:pPr>
            <a:r>
              <a:rPr lang="en-US" dirty="0"/>
              <a:t>Even if the long-term plan is still sound, the feeling changes.</a:t>
            </a:r>
          </a:p>
          <a:p>
            <a:pPr marL="171450" indent="-171450">
              <a:buFont typeface="Arial" panose="020B0604020202020204" pitchFamily="34" charset="0"/>
              <a:buChar char="•"/>
            </a:pPr>
            <a:r>
              <a:rPr lang="en-US" dirty="0"/>
              <a:t>And that’s the moment that matters.</a:t>
            </a:r>
          </a:p>
          <a:p>
            <a:pPr marL="171450" indent="-171450">
              <a:buFont typeface="Arial" panose="020B0604020202020204" pitchFamily="34" charset="0"/>
              <a:buChar char="•"/>
            </a:pPr>
            <a:r>
              <a:rPr lang="en-US" dirty="0"/>
              <a:t>Not when we build the plan—but when the client has to decide whether to stick with it.</a:t>
            </a:r>
          </a:p>
          <a:p>
            <a:pPr marL="171450" indent="-171450">
              <a:buFont typeface="Arial" panose="020B0604020202020204" pitchFamily="34" charset="0"/>
              <a:buChar char="•"/>
            </a:pPr>
            <a:r>
              <a:rPr lang="en-US" dirty="0"/>
              <a:t>That tension between logic and emotion is where behavior risk becomes real.</a:t>
            </a:r>
          </a:p>
          <a:p>
            <a:pPr marL="171450" indent="-171450">
              <a:buFont typeface="Arial" panose="020B0604020202020204" pitchFamily="34" charset="0"/>
              <a:buChar char="•"/>
            </a:pPr>
            <a:r>
              <a:rPr lang="en-US" dirty="0"/>
              <a:t>Even recently, we see quick reactions to uncertain headlines. </a:t>
            </a:r>
          </a:p>
        </p:txBody>
      </p:sp>
      <p:sp>
        <p:nvSpPr>
          <p:cNvPr id="4" name="Slide Number Placeholder 3"/>
          <p:cNvSpPr>
            <a:spLocks noGrp="1"/>
          </p:cNvSpPr>
          <p:nvPr>
            <p:ph type="sldNum" sz="quarter" idx="5"/>
          </p:nvPr>
        </p:nvSpPr>
        <p:spPr/>
        <p:txBody>
          <a:bodyPr/>
          <a:lstStyle/>
          <a:p>
            <a:fld id="{0D0BEE1B-D30F-4664-B35E-79BEB708539D}" type="slidenum">
              <a:rPr lang="en-US" smtClean="0"/>
              <a:t>11</a:t>
            </a:fld>
            <a:endParaRPr lang="en-US"/>
          </a:p>
        </p:txBody>
      </p:sp>
    </p:spTree>
    <p:extLst>
      <p:ext uri="{BB962C8B-B14F-4D97-AF65-F5344CB8AC3E}">
        <p14:creationId xmlns:p14="http://schemas.microsoft.com/office/powerpoint/2010/main" val="400299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of the most important shifts in retirement is time.</a:t>
            </a:r>
          </a:p>
          <a:p>
            <a:pPr marL="171450" indent="-171450">
              <a:buFont typeface="Arial" panose="020B0604020202020204" pitchFamily="34" charset="0"/>
              <a:buChar char="•"/>
            </a:pPr>
            <a:r>
              <a:rPr lang="en-US" dirty="0"/>
              <a:t>Over the past 90 years, life expectancy has increased significantly, but retirement age has barely changed.</a:t>
            </a:r>
          </a:p>
          <a:p>
            <a:pPr marL="171450" indent="-171450">
              <a:buFont typeface="Arial" panose="020B0604020202020204" pitchFamily="34" charset="0"/>
              <a:buChar char="•"/>
            </a:pPr>
            <a:r>
              <a:rPr lang="en-US" dirty="0"/>
              <a:t>Which means clients today are often facing 30-plus years in retirement.</a:t>
            </a:r>
          </a:p>
          <a:p>
            <a:pPr marL="171450" indent="-171450">
              <a:buFont typeface="Arial" panose="020B0604020202020204" pitchFamily="34" charset="0"/>
              <a:buChar char="•"/>
            </a:pPr>
            <a:r>
              <a:rPr lang="en-US" dirty="0"/>
              <a:t>And according to research, many aren’t fully prepared for that reality — particularly when it comes to turning savings into reliable income.</a:t>
            </a:r>
          </a:p>
          <a:p>
            <a:pPr marL="171450" indent="-171450">
              <a:buFont typeface="Arial" panose="020B0604020202020204" pitchFamily="34" charset="0"/>
              <a:buChar char="•"/>
            </a:pPr>
            <a:r>
              <a:rPr lang="en-US" dirty="0"/>
              <a:t>There’s a gap between having assets… and having a plan to generate income from those assets over a long period of time.</a:t>
            </a:r>
          </a:p>
          <a:p>
            <a:pPr marL="171450" indent="-171450">
              <a:buFont typeface="Arial" panose="020B0604020202020204" pitchFamily="34" charset="0"/>
              <a:buChar char="•"/>
            </a:pPr>
            <a:r>
              <a:rPr lang="en-US" dirty="0"/>
              <a:t>And that gap is where uncertainty — and ultimately behavior — starts to show up.</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D0BEE1B-D30F-4664-B35E-79BEB708539D}" type="slidenum">
              <a:rPr lang="en-US" smtClean="0"/>
              <a:t>12</a:t>
            </a:fld>
            <a:endParaRPr lang="en-US"/>
          </a:p>
        </p:txBody>
      </p:sp>
    </p:spTree>
    <p:extLst>
      <p:ext uri="{BB962C8B-B14F-4D97-AF65-F5344CB8AC3E}">
        <p14:creationId xmlns:p14="http://schemas.microsoft.com/office/powerpoint/2010/main" val="264718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And talking about having assets without a plan to spend them. We see this show up in real life.</a:t>
            </a:r>
          </a:p>
          <a:p>
            <a:pPr marL="171450" indent="-171450">
              <a:buFont typeface="Arial" panose="020B0604020202020204" pitchFamily="34" charset="0"/>
              <a:buChar char="•"/>
            </a:pPr>
            <a:r>
              <a:rPr lang="en-US" dirty="0"/>
              <a:t>The 4% rule is one of the most widely discussed concepts in retirement planning — but in reality, very few retirees actually behave that way.</a:t>
            </a:r>
          </a:p>
          <a:p>
            <a:pPr marL="171450" indent="-171450">
              <a:buFont typeface="Arial" panose="020B0604020202020204" pitchFamily="34" charset="0"/>
              <a:buChar char="•"/>
            </a:pPr>
            <a:r>
              <a:rPr lang="en-US" dirty="0"/>
              <a:t>Most people don’t withdraw a fixed percentage from their portfolios every year.</a:t>
            </a:r>
          </a:p>
          <a:p>
            <a:pPr marL="171450" indent="-171450">
              <a:buFont typeface="Arial" panose="020B0604020202020204" pitchFamily="34" charset="0"/>
              <a:buChar char="•"/>
            </a:pPr>
            <a:r>
              <a:rPr lang="en-US" dirty="0"/>
              <a:t>Instead, spending tends to be reactive. </a:t>
            </a:r>
          </a:p>
          <a:p>
            <a:pPr marL="171450" indent="-171450">
              <a:buFont typeface="Arial" panose="020B0604020202020204" pitchFamily="34" charset="0"/>
              <a:buChar char="•"/>
            </a:pPr>
            <a:r>
              <a:rPr lang="en-US" dirty="0"/>
              <a:t>Vanguard looked at 70,000 older works who then retired. Half of retirees take withdrawals but do so irregularly. One in four do not touch their savings over the course of five years, even though they appear to have similar needs and investment horizons for their retirement assets to those who take withdrawals. </a:t>
            </a:r>
          </a:p>
          <a:p>
            <a:pPr marL="171450" indent="-171450">
              <a:buFont typeface="Arial" panose="020B0604020202020204" pitchFamily="34" charset="0"/>
              <a:buChar char="•"/>
            </a:pPr>
            <a:r>
              <a:rPr lang="en-US" dirty="0"/>
              <a:t>The remaining 1 in 4 cash out entirely within their first year after leaving their employer. In doing so, they give up the potential for greater retirement income over the longer run.</a:t>
            </a:r>
          </a:p>
          <a:p>
            <a:pPr marL="171450" indent="-171450">
              <a:buFont typeface="Arial" panose="020B0604020202020204" pitchFamily="34" charset="0"/>
              <a:buChar char="•"/>
            </a:pPr>
            <a:r>
              <a:rPr lang="en-US" dirty="0"/>
              <a:t>Clients pull back during uncertainty, spend differently depending on how confident they feel, and often avoid touching principal altogether.</a:t>
            </a:r>
          </a:p>
          <a:p>
            <a:pPr marL="171450" indent="-171450">
              <a:buFont typeface="Arial" panose="020B0604020202020204" pitchFamily="34" charset="0"/>
              <a:buChar char="•"/>
            </a:pPr>
            <a:r>
              <a:rPr lang="en-US" dirty="0"/>
              <a:t>Which reinforces an important point: retirement planning isn’t just a math problem — it’s a behavioral one.</a:t>
            </a:r>
          </a:p>
        </p:txBody>
      </p:sp>
      <p:sp>
        <p:nvSpPr>
          <p:cNvPr id="4" name="Slide Number Placeholder 3"/>
          <p:cNvSpPr>
            <a:spLocks noGrp="1"/>
          </p:cNvSpPr>
          <p:nvPr>
            <p:ph type="sldNum" sz="quarter" idx="5"/>
          </p:nvPr>
        </p:nvSpPr>
        <p:spPr/>
        <p:txBody>
          <a:bodyPr/>
          <a:lstStyle/>
          <a:p>
            <a:fld id="{0D0BEE1B-D30F-4664-B35E-79BEB708539D}" type="slidenum">
              <a:rPr lang="en-US" smtClean="0"/>
              <a:t>13</a:t>
            </a:fld>
            <a:endParaRPr lang="en-US"/>
          </a:p>
        </p:txBody>
      </p:sp>
    </p:spTree>
    <p:extLst>
      <p:ext uri="{BB962C8B-B14F-4D97-AF65-F5344CB8AC3E}">
        <p14:creationId xmlns:p14="http://schemas.microsoft.com/office/powerpoint/2010/main" val="238517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Retirement behavior is affected when we feel uncertain about the future.</a:t>
            </a:r>
          </a:p>
          <a:p>
            <a:pPr marL="171450" indent="-171450">
              <a:buFont typeface="Arial" panose="020B0604020202020204" pitchFamily="34" charset="0"/>
              <a:buChar char="•"/>
            </a:pPr>
            <a:r>
              <a:rPr lang="en-US" dirty="0"/>
              <a:t>When clients don’t feel protected, uncertainty tends to show up in the form of hesitation.</a:t>
            </a:r>
          </a:p>
          <a:p>
            <a:pPr marL="171450" indent="-171450">
              <a:buFont typeface="Arial" panose="020B0604020202020204" pitchFamily="34" charset="0"/>
              <a:buChar char="•"/>
            </a:pPr>
            <a:r>
              <a:rPr lang="en-US" dirty="0"/>
              <a:t>We see it in decisions like delaying retirement, second-guessing the plan, or holding back on discretionary spending, even when they’re financially ready.</a:t>
            </a:r>
          </a:p>
          <a:p>
            <a:pPr marL="171450" indent="-171450">
              <a:buFont typeface="Arial" panose="020B0604020202020204" pitchFamily="34" charset="0"/>
              <a:buChar char="•"/>
            </a:pPr>
            <a:r>
              <a:rPr lang="en-US" dirty="0"/>
              <a:t>But when there’s some level of protection built into the plan — whether that’s income, principal, or another form of certainty — those decisions start to look different.</a:t>
            </a:r>
          </a:p>
          <a:p>
            <a:pPr marL="171450" indent="-171450">
              <a:buFont typeface="Arial" panose="020B0604020202020204" pitchFamily="34" charset="0"/>
              <a:buChar char="•"/>
            </a:pPr>
            <a:r>
              <a:rPr lang="en-US" dirty="0"/>
              <a:t>Clients are more willing to move forward.</a:t>
            </a:r>
          </a:p>
          <a:p>
            <a:pPr marL="171450" indent="-171450">
              <a:buFont typeface="Arial" panose="020B0604020202020204" pitchFamily="34" charset="0"/>
              <a:buChar char="•"/>
            </a:pPr>
            <a:r>
              <a:rPr lang="en-US" dirty="0"/>
              <a:t>They’re more confident in their timing.</a:t>
            </a:r>
          </a:p>
          <a:p>
            <a:pPr marL="171450" indent="-171450">
              <a:buFont typeface="Arial" panose="020B0604020202020204" pitchFamily="34" charset="0"/>
              <a:buChar char="•"/>
            </a:pPr>
            <a:r>
              <a:rPr lang="en-US" dirty="0"/>
              <a:t>So the real impact of protection isn’t just what it does on paper —it’s how it changes behavior in practice.</a:t>
            </a:r>
          </a:p>
        </p:txBody>
      </p:sp>
      <p:sp>
        <p:nvSpPr>
          <p:cNvPr id="4" name="Slide Number Placeholder 3"/>
          <p:cNvSpPr>
            <a:spLocks noGrp="1"/>
          </p:cNvSpPr>
          <p:nvPr>
            <p:ph type="sldNum" sz="quarter" idx="5"/>
          </p:nvPr>
        </p:nvSpPr>
        <p:spPr/>
        <p:txBody>
          <a:bodyPr/>
          <a:lstStyle/>
          <a:p>
            <a:fld id="{0D0BEE1B-D30F-4664-B35E-79BEB708539D}" type="slidenum">
              <a:rPr lang="en-US" smtClean="0"/>
              <a:t>14</a:t>
            </a:fld>
            <a:endParaRPr lang="en-US"/>
          </a:p>
        </p:txBody>
      </p:sp>
    </p:spTree>
    <p:extLst>
      <p:ext uri="{BB962C8B-B14F-4D97-AF65-F5344CB8AC3E}">
        <p14:creationId xmlns:p14="http://schemas.microsoft.com/office/powerpoint/2010/main" val="1005294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of the most consistent behavioral patterns we see is that people simply don’t like watching their account balances go down.</a:t>
            </a:r>
          </a:p>
          <a:p>
            <a:pPr marL="171450" indent="-171450">
              <a:buFont typeface="Arial" panose="020B0604020202020204" pitchFamily="34" charset="0"/>
              <a:buChar char="•"/>
            </a:pPr>
            <a:r>
              <a:rPr lang="en-US" dirty="0"/>
              <a:t>Even if the plan says it’s okay… even if the math works… there’s still a natural hesitation to spend from a declining portfolio.</a:t>
            </a:r>
          </a:p>
          <a:p>
            <a:pPr marL="171450" indent="-171450">
              <a:buFont typeface="Arial" panose="020B0604020202020204" pitchFamily="34" charset="0"/>
              <a:buChar char="•"/>
            </a:pPr>
            <a:r>
              <a:rPr lang="en-US" dirty="0"/>
              <a:t>And that hesitation has real consequences.</a:t>
            </a:r>
          </a:p>
          <a:p>
            <a:pPr marL="171450" indent="-171450">
              <a:buFont typeface="Arial" panose="020B0604020202020204" pitchFamily="34" charset="0"/>
              <a:buChar char="•"/>
            </a:pPr>
            <a:r>
              <a:rPr lang="en-US" dirty="0"/>
              <a:t>What this data shows is that two households with very similar levels of total wealth can behave very differently — depending on how much of that wealth is coming from guaranteed income sources.</a:t>
            </a:r>
          </a:p>
          <a:p>
            <a:pPr marL="171450" indent="-171450">
              <a:buFont typeface="Arial" panose="020B0604020202020204" pitchFamily="34" charset="0"/>
              <a:buChar char="•"/>
            </a:pPr>
            <a:r>
              <a:rPr lang="en-US" dirty="0"/>
              <a:t>When more of a client’s income is predictable — when it feels like a paycheck — they’re more comfortable actually using their money.</a:t>
            </a:r>
          </a:p>
          <a:p>
            <a:pPr marL="171450" indent="-171450">
              <a:buFont typeface="Arial" panose="020B0604020202020204" pitchFamily="34" charset="0"/>
              <a:buChar char="•"/>
            </a:pPr>
            <a:r>
              <a:rPr lang="en-US" dirty="0"/>
              <a:t>So this isn’t just about income… it’s about confidence.</a:t>
            </a:r>
          </a:p>
          <a:p>
            <a:pPr marL="171450" indent="-171450">
              <a:buFont typeface="Arial" panose="020B0604020202020204" pitchFamily="34" charset="0"/>
              <a:buChar char="•"/>
            </a:pPr>
            <a:r>
              <a:rPr lang="en-US" dirty="0"/>
              <a:t>And that confidence is what allows clients to spend more freely and actually enjoy the retirement they’ve planned for.</a:t>
            </a:r>
          </a:p>
        </p:txBody>
      </p:sp>
      <p:sp>
        <p:nvSpPr>
          <p:cNvPr id="4" name="Slide Number Placeholder 3"/>
          <p:cNvSpPr>
            <a:spLocks noGrp="1"/>
          </p:cNvSpPr>
          <p:nvPr>
            <p:ph type="sldNum" sz="quarter" idx="5"/>
          </p:nvPr>
        </p:nvSpPr>
        <p:spPr/>
        <p:txBody>
          <a:bodyPr/>
          <a:lstStyle/>
          <a:p>
            <a:fld id="{0D0BEE1B-D30F-4664-B35E-79BEB708539D}" type="slidenum">
              <a:rPr lang="en-US" smtClean="0"/>
              <a:t>15</a:t>
            </a:fld>
            <a:endParaRPr lang="en-US"/>
          </a:p>
        </p:txBody>
      </p:sp>
    </p:spTree>
    <p:extLst>
      <p:ext uri="{BB962C8B-B14F-4D97-AF65-F5344CB8AC3E}">
        <p14:creationId xmlns:p14="http://schemas.microsoft.com/office/powerpoint/2010/main" val="3162191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 different way to think about retirement — not in terms of dollars, but in terms of time.</a:t>
            </a:r>
          </a:p>
          <a:p>
            <a:pPr marL="171450" indent="-171450">
              <a:buFont typeface="Arial" panose="020B0604020202020204" pitchFamily="34" charset="0"/>
              <a:buChar char="•"/>
            </a:pPr>
            <a:r>
              <a:rPr lang="en-US" dirty="0"/>
              <a:t>What this data shows is how Americans spend their time across their lives… and what stands out is that as we get older, we tend to spend more of that time alone.</a:t>
            </a:r>
          </a:p>
          <a:p>
            <a:pPr marL="171450" indent="-171450">
              <a:buFont typeface="Arial" panose="020B0604020202020204" pitchFamily="34" charset="0"/>
              <a:buChar char="•"/>
            </a:pPr>
            <a:r>
              <a:rPr lang="en-US" dirty="0"/>
              <a:t>At the same time, the financial decisions don’t get simpler — they get more complex.</a:t>
            </a:r>
          </a:p>
          <a:p>
            <a:pPr marL="171450" indent="-171450">
              <a:buFont typeface="Arial" panose="020B0604020202020204" pitchFamily="34" charset="0"/>
              <a:buChar char="•"/>
            </a:pPr>
            <a:r>
              <a:rPr lang="en-US" dirty="0"/>
              <a:t>Longevity planning… income decisions… how assets are structured and used over time — these are not one-time choices, they’re ongoing.</a:t>
            </a:r>
          </a:p>
          <a:p>
            <a:pPr marL="171450" indent="-171450">
              <a:buFont typeface="Arial" panose="020B0604020202020204" pitchFamily="34" charset="0"/>
              <a:buChar char="•"/>
            </a:pPr>
            <a:r>
              <a:rPr lang="en-US" dirty="0"/>
              <a:t>And increasingly, clients are navigating those decisions on their own.</a:t>
            </a:r>
          </a:p>
          <a:p>
            <a:pPr marL="171450" indent="-171450">
              <a:buFont typeface="Arial" panose="020B0604020202020204" pitchFamily="34" charset="0"/>
              <a:buChar char="•"/>
            </a:pPr>
            <a:r>
              <a:rPr lang="en-US" dirty="0"/>
              <a:t>Which can create a different kind of risk — not just market risk, but decision-making risk.</a:t>
            </a:r>
          </a:p>
          <a:p>
            <a:pPr marL="171450" indent="-171450">
              <a:buFont typeface="Arial" panose="020B0604020202020204" pitchFamily="34" charset="0"/>
              <a:buChar char="•"/>
            </a:pPr>
            <a:r>
              <a:rPr lang="en-US" dirty="0"/>
              <a:t>And when decisions feel complex or overwhelming, </a:t>
            </a:r>
            <a:r>
              <a:rPr lang="en-US"/>
              <a:t>clients oftenthat </a:t>
            </a:r>
            <a:r>
              <a:rPr lang="en-US" dirty="0"/>
              <a:t>work against the plan.</a:t>
            </a:r>
          </a:p>
        </p:txBody>
      </p:sp>
      <p:sp>
        <p:nvSpPr>
          <p:cNvPr id="4" name="Slide Number Placeholder 3"/>
          <p:cNvSpPr>
            <a:spLocks noGrp="1"/>
          </p:cNvSpPr>
          <p:nvPr>
            <p:ph type="sldNum" sz="quarter" idx="5"/>
          </p:nvPr>
        </p:nvSpPr>
        <p:spPr/>
        <p:txBody>
          <a:bodyPr/>
          <a:lstStyle/>
          <a:p>
            <a:fld id="{0D0BEE1B-D30F-4664-B35E-79BEB708539D}" type="slidenum">
              <a:rPr lang="en-US" smtClean="0"/>
              <a:t>16</a:t>
            </a:fld>
            <a:endParaRPr lang="en-US"/>
          </a:p>
        </p:txBody>
      </p:sp>
    </p:spTree>
    <p:extLst>
      <p:ext uri="{BB962C8B-B14F-4D97-AF65-F5344CB8AC3E}">
        <p14:creationId xmlns:p14="http://schemas.microsoft.com/office/powerpoint/2010/main" val="3639419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What’s important here is that this shift toward certainty isn’t theoretical — it’s already happening.</a:t>
            </a:r>
          </a:p>
          <a:p>
            <a:pPr marL="171450" indent="-171450">
              <a:buFont typeface="Arial" panose="020B0604020202020204" pitchFamily="34" charset="0"/>
              <a:buChar char="•"/>
            </a:pPr>
            <a:r>
              <a:rPr lang="en-US" dirty="0"/>
              <a:t>We’re seeing record levels of demand for annuities and other protected strategies.</a:t>
            </a:r>
          </a:p>
          <a:p>
            <a:pPr marL="171450" indent="-171450">
              <a:buFont typeface="Arial" panose="020B0604020202020204" pitchFamily="34" charset="0"/>
              <a:buChar char="•"/>
            </a:pPr>
            <a:r>
              <a:rPr lang="en-US" dirty="0"/>
              <a:t>And that’s being driven by the same factors we’ve been discussing — market uncertainty, longevity risk, and the need for more predictable outcomes.</a:t>
            </a:r>
          </a:p>
          <a:p>
            <a:pPr marL="171450" indent="-171450">
              <a:buFont typeface="Arial" panose="020B0604020202020204" pitchFamily="34" charset="0"/>
              <a:buChar char="•"/>
            </a:pPr>
            <a:r>
              <a:rPr lang="en-US" dirty="0"/>
              <a:t>Sales in the annuity industry have gone up quite a bit over the last few years and it has been in this protected growth category.</a:t>
            </a:r>
          </a:p>
          <a:p>
            <a:pPr marL="171450" indent="-171450">
              <a:buFont typeface="Arial" panose="020B0604020202020204" pitchFamily="34" charset="0"/>
              <a:buChar char="•"/>
            </a:pPr>
            <a:r>
              <a:rPr lang="en-US" dirty="0"/>
              <a:t>These are annuities with growth potential but also some sort of protection feature. So fixed annuities, indexed annuities, RILAs, VAs with accumulation guarantees (like GMABs).</a:t>
            </a:r>
          </a:p>
        </p:txBody>
      </p:sp>
      <p:sp>
        <p:nvSpPr>
          <p:cNvPr id="4" name="Slide Number Placeholder 3"/>
          <p:cNvSpPr>
            <a:spLocks noGrp="1"/>
          </p:cNvSpPr>
          <p:nvPr>
            <p:ph type="sldNum" sz="quarter" idx="5"/>
          </p:nvPr>
        </p:nvSpPr>
        <p:spPr/>
        <p:txBody>
          <a:bodyPr/>
          <a:lstStyle/>
          <a:p>
            <a:fld id="{0D0BEE1B-D30F-4664-B35E-79BEB708539D}" type="slidenum">
              <a:rPr lang="en-US" smtClean="0"/>
              <a:t>17</a:t>
            </a:fld>
            <a:endParaRPr lang="en-US"/>
          </a:p>
        </p:txBody>
      </p:sp>
    </p:spTree>
    <p:extLst>
      <p:ext uri="{BB962C8B-B14F-4D97-AF65-F5344CB8AC3E}">
        <p14:creationId xmlns:p14="http://schemas.microsoft.com/office/powerpoint/2010/main" val="2926556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 the end of the day, clients don’t experience returns… they experience uncertainty.</a:t>
            </a:r>
          </a:p>
          <a:p>
            <a:pPr marL="171450" indent="-171450">
              <a:buFont typeface="Arial" panose="020B0604020202020204" pitchFamily="34" charset="0"/>
              <a:buChar char="•"/>
            </a:pPr>
            <a:r>
              <a:rPr lang="en-US" dirty="0"/>
              <a:t>And that uncertainty shows up in the decisions they make — when to retire, how much to spend, whether to stay invested.</a:t>
            </a:r>
          </a:p>
          <a:p>
            <a:pPr marL="171450" indent="-171450">
              <a:buFont typeface="Arial" panose="020B0604020202020204" pitchFamily="34" charset="0"/>
              <a:buChar char="•"/>
            </a:pPr>
            <a:r>
              <a:rPr lang="en-US" dirty="0"/>
              <a:t>So while we spend a lot of time focusing on optimizing portfolios…what often matters just as much is how clients feel about their plan.</a:t>
            </a:r>
          </a:p>
          <a:p>
            <a:pPr marL="171450" indent="-171450">
              <a:buFont typeface="Arial" panose="020B0604020202020204" pitchFamily="34" charset="0"/>
              <a:buChar char="•"/>
            </a:pPr>
            <a:r>
              <a:rPr lang="en-US" dirty="0"/>
              <a:t>And that’s where certainty comes in.</a:t>
            </a:r>
          </a:p>
          <a:p>
            <a:pPr marL="171450" indent="-171450">
              <a:buFont typeface="Arial" panose="020B0604020202020204" pitchFamily="34" charset="0"/>
              <a:buChar char="•"/>
            </a:pPr>
            <a:r>
              <a:rPr lang="en-US" dirty="0"/>
              <a:t>Not as a product… but as a tool.</a:t>
            </a:r>
          </a:p>
          <a:p>
            <a:pPr marL="171450" indent="-171450">
              <a:buFont typeface="Arial" panose="020B0604020202020204" pitchFamily="34" charset="0"/>
              <a:buChar char="•"/>
            </a:pPr>
            <a:r>
              <a:rPr lang="en-US" dirty="0"/>
              <a:t>A tool that helps clients make better decisions, stay the course, and ultimately live the retirement they planned for.</a:t>
            </a:r>
          </a:p>
        </p:txBody>
      </p:sp>
      <p:sp>
        <p:nvSpPr>
          <p:cNvPr id="4" name="Slide Number Placeholder 3"/>
          <p:cNvSpPr>
            <a:spLocks noGrp="1"/>
          </p:cNvSpPr>
          <p:nvPr>
            <p:ph type="sldNum" sz="quarter" idx="5"/>
          </p:nvPr>
        </p:nvSpPr>
        <p:spPr/>
        <p:txBody>
          <a:bodyPr/>
          <a:lstStyle/>
          <a:p>
            <a:fld id="{0D0BEE1B-D30F-4664-B35E-79BEB708539D}" type="slidenum">
              <a:rPr lang="en-US" smtClean="0"/>
              <a:t>18</a:t>
            </a:fld>
            <a:endParaRPr lang="en-US"/>
          </a:p>
        </p:txBody>
      </p:sp>
    </p:spTree>
    <p:extLst>
      <p:ext uri="{BB962C8B-B14F-4D97-AF65-F5344CB8AC3E}">
        <p14:creationId xmlns:p14="http://schemas.microsoft.com/office/powerpoint/2010/main" val="748756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0D0BEE1B-D30F-4664-B35E-79BEB708539D}" type="slidenum">
              <a:rPr lang="en-US" smtClean="0"/>
              <a:t>19</a:t>
            </a:fld>
            <a:endParaRPr lang="en-US"/>
          </a:p>
        </p:txBody>
      </p:sp>
    </p:spTree>
    <p:extLst>
      <p:ext uri="{BB962C8B-B14F-4D97-AF65-F5344CB8AC3E}">
        <p14:creationId xmlns:p14="http://schemas.microsoft.com/office/powerpoint/2010/main" val="56168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I’d like to do today is step back from traditional portfolio discussions and focus on something we all deal with every day — how clients experience retirement planning uncertainty.</a:t>
            </a:r>
          </a:p>
          <a:p>
            <a:pPr marL="171450" indent="-171450">
              <a:buFont typeface="Arial" panose="020B0604020202020204" pitchFamily="34" charset="0"/>
              <a:buChar char="•"/>
            </a:pPr>
            <a:r>
              <a:rPr lang="en-US" dirty="0"/>
              <a:t>Because while markets operate in averages, our clients don’t live in averages… they live in moments. And it’s in those moments where doubt can creep in and poor financial decisions get made.</a:t>
            </a:r>
          </a:p>
          <a:p>
            <a:pPr marL="171450" indent="-171450">
              <a:buFont typeface="Arial" panose="020B0604020202020204" pitchFamily="34" charset="0"/>
              <a:buChar char="•"/>
            </a:pPr>
            <a:r>
              <a:rPr lang="en-US" dirty="0"/>
              <a:t>We’re going to walk through three key ideas — how people experience risk, how doubt impacts outcomes, and how introducing elements of certainty can help stabilize both behavior and, ultimately, results.</a:t>
            </a:r>
          </a:p>
        </p:txBody>
      </p:sp>
      <p:sp>
        <p:nvSpPr>
          <p:cNvPr id="4" name="Slide Number Placeholder 3"/>
          <p:cNvSpPr>
            <a:spLocks noGrp="1"/>
          </p:cNvSpPr>
          <p:nvPr>
            <p:ph type="sldNum" sz="quarter" idx="5"/>
          </p:nvPr>
        </p:nvSpPr>
        <p:spPr/>
        <p:txBody>
          <a:bodyPr/>
          <a:lstStyle/>
          <a:p>
            <a:fld id="{0D0BEE1B-D30F-4664-B35E-79BEB708539D}" type="slidenum">
              <a:rPr lang="en-US" smtClean="0"/>
              <a:t>2</a:t>
            </a:fld>
            <a:endParaRPr lang="en-US"/>
          </a:p>
        </p:txBody>
      </p:sp>
    </p:spTree>
    <p:extLst>
      <p:ext uri="{BB962C8B-B14F-4D97-AF65-F5344CB8AC3E}">
        <p14:creationId xmlns:p14="http://schemas.microsoft.com/office/powerpoint/2010/main" val="401882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Worrying about life experiences, real or imagined, isn’t new. It’s an innately human emotion, sparked when something feels out of our control.</a:t>
            </a:r>
          </a:p>
          <a:p>
            <a:pPr marL="171450" indent="-171450">
              <a:buFont typeface="Arial" panose="020B0604020202020204" pitchFamily="34" charset="0"/>
              <a:buChar char="•"/>
            </a:pPr>
            <a:r>
              <a:rPr lang="en-US" dirty="0"/>
              <a:t>But we humans do funny things when we’re worried.</a:t>
            </a:r>
          </a:p>
          <a:p>
            <a:pPr marL="171450" indent="-171450">
              <a:buFont typeface="Arial" panose="020B0604020202020204" pitchFamily="34" charset="0"/>
              <a:buChar char="•"/>
            </a:pPr>
            <a:r>
              <a:rPr lang="en-US" dirty="0"/>
              <a:t>Our behavior betrays optimal outcomes and can lead us to make poor decisions. </a:t>
            </a:r>
          </a:p>
          <a:p>
            <a:pPr marL="171450" indent="-171450">
              <a:buFont typeface="Arial" panose="020B0604020202020204" pitchFamily="34" charset="0"/>
              <a:buChar char="•"/>
            </a:pPr>
            <a:r>
              <a:rPr lang="en-US" dirty="0"/>
              <a:t>This shows up prominently in investing, when short term events create urgency to make changes, or drive a wedge between how well the client is doing and how well they’re “feeling” about it.</a:t>
            </a:r>
          </a:p>
        </p:txBody>
      </p:sp>
      <p:sp>
        <p:nvSpPr>
          <p:cNvPr id="4" name="Slide Number Placeholder 3"/>
          <p:cNvSpPr>
            <a:spLocks noGrp="1"/>
          </p:cNvSpPr>
          <p:nvPr>
            <p:ph type="sldNum" sz="quarter" idx="5"/>
          </p:nvPr>
        </p:nvSpPr>
        <p:spPr/>
        <p:txBody>
          <a:bodyPr/>
          <a:lstStyle/>
          <a:p>
            <a:fld id="{0D0BEE1B-D30F-4664-B35E-79BEB708539D}" type="slidenum">
              <a:rPr lang="en-US" smtClean="0"/>
              <a:t>3</a:t>
            </a:fld>
            <a:endParaRPr lang="en-US"/>
          </a:p>
        </p:txBody>
      </p:sp>
    </p:spTree>
    <p:extLst>
      <p:ext uri="{BB962C8B-B14F-4D97-AF65-F5344CB8AC3E}">
        <p14:creationId xmlns:p14="http://schemas.microsoft.com/office/powerpoint/2010/main" val="636880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 me show you what this often looks like in the real world.</a:t>
            </a:r>
          </a:p>
          <a:p>
            <a:pPr marL="171450" indent="-171450">
              <a:buFont typeface="Arial" panose="020B0604020202020204" pitchFamily="34" charset="0"/>
              <a:buChar char="•"/>
            </a:pPr>
            <a:r>
              <a:rPr lang="en-US" dirty="0"/>
              <a:t>The top line represents the plan — what we build as advisors. It’s grounded in long-term assumptions, probabilities, and sound portfolio construction. And generally, it works.</a:t>
            </a:r>
          </a:p>
          <a:p>
            <a:pPr marL="171450" indent="-171450">
              <a:buFont typeface="Arial" panose="020B0604020202020204" pitchFamily="34" charset="0"/>
              <a:buChar char="•"/>
            </a:pPr>
            <a:r>
              <a:rPr lang="en-US" dirty="0"/>
              <a:t>But the bottom line is how clients actually experience that same plan.</a:t>
            </a:r>
          </a:p>
          <a:p>
            <a:pPr marL="171450" indent="-171450">
              <a:buFont typeface="Arial" panose="020B0604020202020204" pitchFamily="34" charset="0"/>
              <a:buChar char="•"/>
            </a:pPr>
            <a:r>
              <a:rPr lang="en-US" dirty="0"/>
              <a:t>It moves differently. It reacts to headlines, market swings, conversations with friends… even things completely unrelated to their long-term strategy.</a:t>
            </a:r>
          </a:p>
          <a:p>
            <a:pPr marL="171450" indent="-171450">
              <a:buFont typeface="Arial" panose="020B0604020202020204" pitchFamily="34" charset="0"/>
              <a:buChar char="•"/>
            </a:pPr>
            <a:r>
              <a:rPr lang="en-US" dirty="0"/>
              <a:t>And the space between those two lines — that’s what I’d call the certainty gap.</a:t>
            </a:r>
          </a:p>
          <a:p>
            <a:pPr marL="171450" indent="-171450">
              <a:buFont typeface="Arial" panose="020B0604020202020204" pitchFamily="34" charset="0"/>
              <a:buChar char="•"/>
            </a:pPr>
            <a:r>
              <a:rPr lang="en-US" dirty="0"/>
              <a:t>It’s the gap between what we know to be true on paper… and how it feels to live through it.</a:t>
            </a:r>
          </a:p>
          <a:p>
            <a:pPr marL="171450" indent="-171450">
              <a:buFont typeface="Arial" panose="020B0604020202020204" pitchFamily="34" charset="0"/>
              <a:buChar char="•"/>
            </a:pPr>
            <a:r>
              <a:rPr lang="en-US" dirty="0"/>
              <a:t>And that gap is where behavior risk shows up.</a:t>
            </a:r>
          </a:p>
          <a:p>
            <a:pPr marL="171450" indent="-171450">
              <a:buFont typeface="Arial" panose="020B0604020202020204" pitchFamily="34" charset="0"/>
              <a:buChar char="•"/>
            </a:pPr>
            <a:r>
              <a:rPr lang="en-US" dirty="0"/>
              <a:t>It’s where clients start to question decisions… hesitate… or feel the urge to do something, even when the plan hasn’t changed.</a:t>
            </a:r>
          </a:p>
          <a:p>
            <a:pPr marL="171450" indent="-171450">
              <a:buFont typeface="Arial" panose="020B0604020202020204" pitchFamily="34" charset="0"/>
              <a:buChar char="•"/>
            </a:pPr>
            <a:r>
              <a:rPr lang="en-US" dirty="0"/>
              <a:t>The challenge isn’t just building a better plan —it’s helping clients experience that plan with more certainty.</a:t>
            </a:r>
          </a:p>
        </p:txBody>
      </p:sp>
      <p:sp>
        <p:nvSpPr>
          <p:cNvPr id="4" name="Slide Number Placeholder 3"/>
          <p:cNvSpPr>
            <a:spLocks noGrp="1"/>
          </p:cNvSpPr>
          <p:nvPr>
            <p:ph type="sldNum" sz="quarter" idx="5"/>
          </p:nvPr>
        </p:nvSpPr>
        <p:spPr/>
        <p:txBody>
          <a:bodyPr/>
          <a:lstStyle/>
          <a:p>
            <a:fld id="{0D0BEE1B-D30F-4664-B35E-79BEB708539D}" type="slidenum">
              <a:rPr lang="en-US" smtClean="0"/>
              <a:t>4</a:t>
            </a:fld>
            <a:endParaRPr lang="en-US"/>
          </a:p>
        </p:txBody>
      </p:sp>
    </p:spTree>
    <p:extLst>
      <p:ext uri="{BB962C8B-B14F-4D97-AF65-F5344CB8AC3E}">
        <p14:creationId xmlns:p14="http://schemas.microsoft.com/office/powerpoint/2010/main" val="2682771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look at today’s environment on paper, a lot of things actually look better than they did a few years ago.</a:t>
            </a:r>
          </a:p>
          <a:p>
            <a:pPr marL="171450" indent="-171450">
              <a:buFont typeface="Arial" panose="020B0604020202020204" pitchFamily="34" charset="0"/>
              <a:buChar char="•"/>
            </a:pPr>
            <a:r>
              <a:rPr lang="en-US" dirty="0"/>
              <a:t>Interest rates are higher. Markets seem on an upward trend. Inflation was cooling.</a:t>
            </a:r>
          </a:p>
          <a:p>
            <a:pPr marL="171450" indent="-171450">
              <a:buFont typeface="Arial" panose="020B0604020202020204" pitchFamily="34" charset="0"/>
              <a:buChar char="•"/>
            </a:pPr>
            <a:r>
              <a:rPr lang="en-US" dirty="0"/>
              <a:t>But rate volatility means uncertain income projections and lending opportunities. </a:t>
            </a:r>
          </a:p>
          <a:p>
            <a:pPr marL="171450" indent="-171450">
              <a:buFont typeface="Arial" panose="020B0604020202020204" pitchFamily="34" charset="0"/>
              <a:buChar char="•"/>
            </a:pPr>
            <a:r>
              <a:rPr lang="en-US" dirty="0"/>
              <a:t>Blue-ribbon diversifiers, like bonds, don’t have the same risk-hedge punch. </a:t>
            </a:r>
          </a:p>
          <a:p>
            <a:pPr marL="171450" indent="-171450">
              <a:buFont typeface="Arial" panose="020B0604020202020204" pitchFamily="34" charset="0"/>
              <a:buChar char="•"/>
            </a:pPr>
            <a:r>
              <a:rPr lang="en-US" dirty="0"/>
              <a:t>Government policy and global conflict have upturned markets recently.</a:t>
            </a:r>
          </a:p>
          <a:p>
            <a:pPr marL="171450" indent="-171450">
              <a:buFont typeface="Arial" panose="020B0604020202020204" pitchFamily="34" charset="0"/>
              <a:buChar char="•"/>
            </a:pPr>
            <a:r>
              <a:rPr lang="en-US" dirty="0"/>
              <a:t>The shift has been: the environment may be stronger… but the experience of investing in it hasn’t gotten easier.</a:t>
            </a:r>
          </a:p>
        </p:txBody>
      </p:sp>
      <p:sp>
        <p:nvSpPr>
          <p:cNvPr id="4" name="Slide Number Placeholder 3"/>
          <p:cNvSpPr>
            <a:spLocks noGrp="1"/>
          </p:cNvSpPr>
          <p:nvPr>
            <p:ph type="sldNum" sz="quarter" idx="5"/>
          </p:nvPr>
        </p:nvSpPr>
        <p:spPr/>
        <p:txBody>
          <a:bodyPr/>
          <a:lstStyle/>
          <a:p>
            <a:fld id="{0D0BEE1B-D30F-4664-B35E-79BEB708539D}" type="slidenum">
              <a:rPr lang="en-US" smtClean="0"/>
              <a:t>5</a:t>
            </a:fld>
            <a:endParaRPr lang="en-US"/>
          </a:p>
        </p:txBody>
      </p:sp>
    </p:spTree>
    <p:extLst>
      <p:ext uri="{BB962C8B-B14F-4D97-AF65-F5344CB8AC3E}">
        <p14:creationId xmlns:p14="http://schemas.microsoft.com/office/powerpoint/2010/main" val="638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chart shows the year-over-year percent change in the 10-Year Treasury Yield — going all the way back to the 1960s.</a:t>
            </a:r>
          </a:p>
          <a:p>
            <a:pPr marL="171450" indent="-171450">
              <a:buFont typeface="Arial" panose="020B0604020202020204" pitchFamily="34" charset="0"/>
              <a:buChar char="•"/>
            </a:pPr>
            <a:r>
              <a:rPr lang="en-US" dirty="0"/>
              <a:t>And each of these orange markers represents the start of a recession.</a:t>
            </a:r>
          </a:p>
          <a:p>
            <a:pPr marL="171450" indent="-171450">
              <a:buFont typeface="Arial" panose="020B0604020202020204" pitchFamily="34" charset="0"/>
              <a:buChar char="•"/>
            </a:pPr>
            <a:r>
              <a:rPr lang="en-US" dirty="0"/>
              <a:t>Obviously, rates are unpredictable. But we’ve consistently a range.</a:t>
            </a:r>
          </a:p>
          <a:p>
            <a:pPr marL="171450" indent="-171450">
              <a:buFont typeface="Arial" panose="020B0604020202020204" pitchFamily="34" charset="0"/>
              <a:buChar char="•"/>
            </a:pPr>
            <a:r>
              <a:rPr lang="en-US" dirty="0"/>
              <a:t>But look at recent years. Way to the right. We’re out of bounds.</a:t>
            </a:r>
          </a:p>
          <a:p>
            <a:pPr marL="171450" indent="-171450">
              <a:buFont typeface="Arial" panose="020B0604020202020204" pitchFamily="34" charset="0"/>
              <a:buChar char="•"/>
            </a:pPr>
            <a:r>
              <a:rPr lang="en-US" dirty="0"/>
              <a:t>The </a:t>
            </a:r>
            <a:r>
              <a:rPr lang="en-US" u="sng" dirty="0"/>
              <a:t>magnitude </a:t>
            </a:r>
            <a:r>
              <a:rPr lang="en-US" dirty="0"/>
              <a:t>of these moves — both up and down — is new.</a:t>
            </a:r>
          </a:p>
          <a:p>
            <a:pPr marL="171450" indent="-171450">
              <a:buFont typeface="Arial" panose="020B0604020202020204" pitchFamily="34" charset="0"/>
              <a:buChar char="•"/>
            </a:pPr>
            <a:r>
              <a:rPr lang="en-US" dirty="0"/>
              <a:t>It’s not just that rates have changed… it’s how violently they’ve changed in a very short period of time.</a:t>
            </a:r>
          </a:p>
          <a:p>
            <a:pPr marL="171450" indent="-171450">
              <a:buFont typeface="Arial" panose="020B0604020202020204" pitchFamily="34" charset="0"/>
              <a:buChar char="•"/>
            </a:pPr>
            <a:r>
              <a:rPr lang="en-US" dirty="0"/>
              <a:t>And that’s important, because this kind of movement introduces a level of uncertainty that clients aren’t used to — especially in parts of the portfolio they’ve traditionally viewed as stable.</a:t>
            </a:r>
          </a:p>
          <a:p>
            <a:pPr marL="171450" indent="-171450">
              <a:buFont typeface="Arial" panose="020B0604020202020204" pitchFamily="34" charset="0"/>
              <a:buChar char="•"/>
            </a:pPr>
            <a:r>
              <a:rPr lang="en-US" dirty="0"/>
              <a:t>When we think about the client experience: income expectations keep shifting…bond values can move in ways that feel unexpected…and assets that used to feel ‘safe’… don’t always feel that way anymore.</a:t>
            </a:r>
          </a:p>
        </p:txBody>
      </p:sp>
      <p:sp>
        <p:nvSpPr>
          <p:cNvPr id="4" name="Slide Number Placeholder 3"/>
          <p:cNvSpPr>
            <a:spLocks noGrp="1"/>
          </p:cNvSpPr>
          <p:nvPr>
            <p:ph type="sldNum" sz="quarter" idx="5"/>
          </p:nvPr>
        </p:nvSpPr>
        <p:spPr/>
        <p:txBody>
          <a:bodyPr/>
          <a:lstStyle/>
          <a:p>
            <a:fld id="{0D0BEE1B-D30F-4664-B35E-79BEB708539D}" type="slidenum">
              <a:rPr lang="en-US" smtClean="0"/>
              <a:t>6</a:t>
            </a:fld>
            <a:endParaRPr lang="en-US"/>
          </a:p>
        </p:txBody>
      </p:sp>
    </p:spTree>
    <p:extLst>
      <p:ext uri="{BB962C8B-B14F-4D97-AF65-F5344CB8AC3E}">
        <p14:creationId xmlns:p14="http://schemas.microsoft.com/office/powerpoint/2010/main" val="2379181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decades, one of the core principles of portfolio construction has been that bonds help offset equity risk.</a:t>
            </a:r>
          </a:p>
          <a:p>
            <a:pPr marL="171450" indent="-171450">
              <a:buFont typeface="Arial" panose="020B0604020202020204" pitchFamily="34" charset="0"/>
              <a:buChar char="•"/>
            </a:pPr>
            <a:r>
              <a:rPr lang="en-US" dirty="0"/>
              <a:t>And historically, that relationship worked. When equities struggled, bonds often provided stability.</a:t>
            </a:r>
          </a:p>
          <a:p>
            <a:pPr marL="171450" indent="-171450">
              <a:buFont typeface="Arial" panose="020B0604020202020204" pitchFamily="34" charset="0"/>
              <a:buChar char="•"/>
            </a:pPr>
            <a:r>
              <a:rPr lang="en-US" dirty="0"/>
              <a:t>But what this data shows is that relationship has started to change.</a:t>
            </a:r>
          </a:p>
          <a:p>
            <a:pPr marL="171450" indent="-171450">
              <a:buFont typeface="Arial" panose="020B0604020202020204" pitchFamily="34" charset="0"/>
              <a:buChar char="•"/>
            </a:pPr>
            <a:r>
              <a:rPr lang="en-US" dirty="0"/>
              <a:t>In more recent environments, particularly when interest rates are rising, stocks and bonds can move in the same direction — down.</a:t>
            </a:r>
          </a:p>
          <a:p>
            <a:pPr marL="171450" indent="-171450">
              <a:buFont typeface="Arial" panose="020B0604020202020204" pitchFamily="34" charset="0"/>
              <a:buChar char="•"/>
            </a:pPr>
            <a:r>
              <a:rPr lang="en-US" dirty="0"/>
              <a:t>We saw that clearly in 2022, and it’s something that remains a risk going forward.</a:t>
            </a:r>
          </a:p>
          <a:p>
            <a:pPr marL="171450" indent="-171450">
              <a:buFont typeface="Arial" panose="020B0604020202020204" pitchFamily="34" charset="0"/>
              <a:buChar char="•"/>
            </a:pPr>
            <a:r>
              <a:rPr lang="en-US" dirty="0"/>
              <a:t>So the implication isn’t that diversification no longer matters — it absolutely does.</a:t>
            </a:r>
          </a:p>
          <a:p>
            <a:pPr marL="171450" indent="-171450">
              <a:buFont typeface="Arial" panose="020B0604020202020204" pitchFamily="34" charset="0"/>
              <a:buChar char="•"/>
            </a:pPr>
            <a:r>
              <a:rPr lang="en-US" dirty="0"/>
              <a:t>But relying on bonds alone as the primary hedge for equity risk may not provide the same level of protection clients expect.</a:t>
            </a:r>
          </a:p>
          <a:p>
            <a:pPr marL="171450" indent="-171450">
              <a:buFont typeface="Arial" panose="020B0604020202020204" pitchFamily="34" charset="0"/>
              <a:buChar char="•"/>
            </a:pPr>
            <a:r>
              <a:rPr lang="en-US" dirty="0"/>
              <a:t>Which means portfolios may need to evolve… because the environment has.</a:t>
            </a:r>
          </a:p>
        </p:txBody>
      </p:sp>
      <p:sp>
        <p:nvSpPr>
          <p:cNvPr id="4" name="Slide Number Placeholder 3"/>
          <p:cNvSpPr>
            <a:spLocks noGrp="1"/>
          </p:cNvSpPr>
          <p:nvPr>
            <p:ph type="sldNum" sz="quarter" idx="5"/>
          </p:nvPr>
        </p:nvSpPr>
        <p:spPr/>
        <p:txBody>
          <a:bodyPr/>
          <a:lstStyle/>
          <a:p>
            <a:fld id="{0D0BEE1B-D30F-4664-B35E-79BEB708539D}" type="slidenum">
              <a:rPr lang="en-US" smtClean="0"/>
              <a:t>7</a:t>
            </a:fld>
            <a:endParaRPr lang="en-US"/>
          </a:p>
        </p:txBody>
      </p:sp>
    </p:spTree>
    <p:extLst>
      <p:ext uri="{BB962C8B-B14F-4D97-AF65-F5344CB8AC3E}">
        <p14:creationId xmlns:p14="http://schemas.microsoft.com/office/powerpoint/2010/main" val="319796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A1748-A3B2-3D32-5E23-FED213E50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6E0202-03BF-B102-3352-E3B20D1A6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30659-6206-9DC4-9640-191084CD0B3E}"/>
              </a:ext>
            </a:extLst>
          </p:cNvPr>
          <p:cNvSpPr>
            <a:spLocks noGrp="1"/>
          </p:cNvSpPr>
          <p:nvPr>
            <p:ph type="body" idx="1"/>
          </p:nvPr>
        </p:nvSpPr>
        <p:spPr/>
        <p:txBody>
          <a:bodyPr/>
          <a:lstStyle/>
          <a:p>
            <a:pPr marL="171450" indent="-171450">
              <a:buFont typeface="Arial" panose="020B0604020202020204" pitchFamily="34" charset="0"/>
              <a:buChar char="•"/>
            </a:pPr>
            <a:r>
              <a:rPr lang="en-US" dirty="0"/>
              <a:t>This is something clients are feeling in real time.</a:t>
            </a:r>
          </a:p>
          <a:p>
            <a:pPr marL="171450" indent="-171450">
              <a:buFont typeface="Arial" panose="020B0604020202020204" pitchFamily="34" charset="0"/>
              <a:buChar char="•"/>
            </a:pPr>
            <a:r>
              <a:rPr lang="en-US" dirty="0"/>
              <a:t>Since the start of the year, oil prices have spiked sharply, driven by geopolitical conflict.</a:t>
            </a:r>
          </a:p>
          <a:p>
            <a:pPr marL="171450" indent="-171450">
              <a:buFont typeface="Arial" panose="020B0604020202020204" pitchFamily="34" charset="0"/>
              <a:buChar char="•"/>
            </a:pPr>
            <a:r>
              <a:rPr lang="en-US" dirty="0"/>
              <a:t>And what stands out isn’t just the increase — it’s how quickly it happened.</a:t>
            </a:r>
          </a:p>
          <a:p>
            <a:pPr marL="171450" indent="-171450">
              <a:buFont typeface="Arial" panose="020B0604020202020204" pitchFamily="34" charset="0"/>
              <a:buChar char="•"/>
            </a:pPr>
            <a:r>
              <a:rPr lang="en-US" dirty="0"/>
              <a:t>Big time voices in the industry are sounding some alarms about how this might derail financial goals. </a:t>
            </a:r>
          </a:p>
          <a:p>
            <a:pPr marL="171450" indent="-171450">
              <a:buFont typeface="Arial" panose="020B0604020202020204" pitchFamily="34" charset="0"/>
              <a:buChar char="•"/>
            </a:pPr>
            <a:r>
              <a:rPr lang="en-US" dirty="0"/>
              <a:t>Energy markets can shift fast, and when they do, it flows through to everyday costs — fuel, food, travel.</a:t>
            </a:r>
          </a:p>
          <a:p>
            <a:pPr marL="171450" indent="-171450">
              <a:buFont typeface="Arial" panose="020B0604020202020204" pitchFamily="34" charset="0"/>
              <a:buChar char="•"/>
            </a:pPr>
            <a:r>
              <a:rPr lang="en-US" dirty="0"/>
              <a:t>For clients, that puts added pressure on retirement and can bring inflation concerns back into focus.</a:t>
            </a:r>
          </a:p>
          <a:p>
            <a:pPr marL="171450" indent="-171450">
              <a:buFont typeface="Arial" panose="020B0604020202020204" pitchFamily="34" charset="0"/>
              <a:buChar char="•"/>
            </a:pPr>
            <a:r>
              <a:rPr lang="en-US" dirty="0"/>
              <a:t>It’s another example of how quickly the environment can change — even when things seem stable.</a:t>
            </a:r>
          </a:p>
        </p:txBody>
      </p:sp>
      <p:sp>
        <p:nvSpPr>
          <p:cNvPr id="4" name="Slide Number Placeholder 3">
            <a:extLst>
              <a:ext uri="{FF2B5EF4-FFF2-40B4-BE49-F238E27FC236}">
                <a16:creationId xmlns:a16="http://schemas.microsoft.com/office/drawing/2014/main" id="{2AF24569-7B3A-AA83-C5E7-D727FD6EFD2E}"/>
              </a:ext>
            </a:extLst>
          </p:cNvPr>
          <p:cNvSpPr>
            <a:spLocks noGrp="1"/>
          </p:cNvSpPr>
          <p:nvPr>
            <p:ph type="sldNum" sz="quarter" idx="5"/>
          </p:nvPr>
        </p:nvSpPr>
        <p:spPr/>
        <p:txBody>
          <a:bodyPr/>
          <a:lstStyle/>
          <a:p>
            <a:fld id="{0D0BEE1B-D30F-4664-B35E-79BEB708539D}" type="slidenum">
              <a:rPr lang="en-US" smtClean="0"/>
              <a:t>8</a:t>
            </a:fld>
            <a:endParaRPr lang="en-US"/>
          </a:p>
        </p:txBody>
      </p:sp>
    </p:spTree>
    <p:extLst>
      <p:ext uri="{BB962C8B-B14F-4D97-AF65-F5344CB8AC3E}">
        <p14:creationId xmlns:p14="http://schemas.microsoft.com/office/powerpoint/2010/main" val="2178895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let’s compound things and add retirement to the mix.</a:t>
            </a:r>
          </a:p>
          <a:p>
            <a:pPr marL="171450" indent="-171450">
              <a:buFont typeface="Arial" panose="020B0604020202020204" pitchFamily="34" charset="0"/>
              <a:buChar char="•"/>
            </a:pPr>
            <a:r>
              <a:rPr lang="en-US" dirty="0"/>
              <a:t>It's a unique financial challenge-perhaps the toughest to solve-because of the acute risks involved. </a:t>
            </a:r>
          </a:p>
          <a:p>
            <a:pPr marL="171450" indent="-171450">
              <a:buFont typeface="Arial" panose="020B0604020202020204" pitchFamily="34" charset="0"/>
              <a:buChar char="•"/>
            </a:pPr>
            <a:r>
              <a:rPr lang="en-US" dirty="0"/>
              <a:t>But don’t take it from me. </a:t>
            </a:r>
          </a:p>
          <a:p>
            <a:pPr marL="171450" indent="-171450">
              <a:buFont typeface="Arial" panose="020B0604020202020204" pitchFamily="34" charset="0"/>
              <a:buChar char="•"/>
            </a:pPr>
            <a:r>
              <a:rPr lang="en-US" dirty="0"/>
              <a:t>If you ask an average retiree, almost every other person will tell you that spending money in retirement comes with mental health considerations. </a:t>
            </a:r>
          </a:p>
          <a:p>
            <a:pPr marL="171450" indent="-171450">
              <a:buFont typeface="Arial" panose="020B0604020202020204" pitchFamily="34" charset="0"/>
              <a:buChar char="•"/>
            </a:pPr>
            <a:r>
              <a:rPr lang="en-US" dirty="0"/>
              <a:t>Let’s look at some of these unique challenges and then connect ways the industry is using annuities to combat them.</a:t>
            </a:r>
          </a:p>
        </p:txBody>
      </p:sp>
      <p:sp>
        <p:nvSpPr>
          <p:cNvPr id="4" name="Slide Number Placeholder 3"/>
          <p:cNvSpPr>
            <a:spLocks noGrp="1"/>
          </p:cNvSpPr>
          <p:nvPr>
            <p:ph type="sldNum" sz="quarter" idx="5"/>
          </p:nvPr>
        </p:nvSpPr>
        <p:spPr/>
        <p:txBody>
          <a:bodyPr/>
          <a:lstStyle/>
          <a:p>
            <a:fld id="{0D0BEE1B-D30F-4664-B35E-79BEB708539D}" type="slidenum">
              <a:rPr lang="en-US" smtClean="0"/>
              <a:t>9</a:t>
            </a:fld>
            <a:endParaRPr lang="en-US"/>
          </a:p>
        </p:txBody>
      </p:sp>
    </p:spTree>
    <p:extLst>
      <p:ext uri="{BB962C8B-B14F-4D97-AF65-F5344CB8AC3E}">
        <p14:creationId xmlns:p14="http://schemas.microsoft.com/office/powerpoint/2010/main" val="2523087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768096" y="1243584"/>
            <a:ext cx="6318504" cy="2258568"/>
          </a:xfrm>
        </p:spPr>
        <p:txBody>
          <a:bodyPr rIns="45720" anchor="b">
            <a:noAutofit/>
          </a:bodyPr>
          <a:lstStyle>
            <a:lvl1pPr algn="l">
              <a:defRPr sz="4800">
                <a:solidFill>
                  <a:schemeClr val="bg1"/>
                </a:solidFill>
                <a:latin typeface="Georgia Pro" panose="02040502050405020303" pitchFamily="18" charset="0"/>
              </a:defRPr>
            </a:lvl1pPr>
          </a:lstStyle>
          <a:p>
            <a:r>
              <a:rPr lang="en-US"/>
              <a:t>This is a generic</a:t>
            </a:r>
            <a:br>
              <a:rPr lang="en-US"/>
            </a:br>
            <a:r>
              <a:rPr lang="en-US"/>
              <a:t>slide show</a:t>
            </a:r>
            <a:br>
              <a:rPr lang="en-US"/>
            </a:br>
            <a:r>
              <a:rPr lang="en-US"/>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7" y="3933767"/>
            <a:ext cx="6318504" cy="318029"/>
          </a:xfrm>
        </p:spPr>
        <p:txBody>
          <a:bodyPr>
            <a:noAutofit/>
          </a:bodyPr>
          <a:lstStyle>
            <a:lvl1pPr marL="0" indent="0">
              <a:lnSpc>
                <a:spcPct val="100000"/>
              </a:lnSpc>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pic>
        <p:nvPicPr>
          <p:cNvPr id="13" name="Picture 12">
            <a:extLst>
              <a:ext uri="{FF2B5EF4-FFF2-40B4-BE49-F238E27FC236}">
                <a16:creationId xmlns:a16="http://schemas.microsoft.com/office/drawing/2014/main" id="{0DE90707-94A6-57B8-09F7-380A19705827}"/>
              </a:ext>
            </a:extLst>
          </p:cNvPr>
          <p:cNvPicPr>
            <a:picLocks noChangeAspect="1"/>
          </p:cNvPicPr>
          <p:nvPr userDrawn="1"/>
        </p:nvPicPr>
        <p:blipFill>
          <a:blip r:embed="rId2"/>
          <a:stretch>
            <a:fillRect/>
          </a:stretch>
        </p:blipFill>
        <p:spPr>
          <a:xfrm>
            <a:off x="7530578" y="898902"/>
            <a:ext cx="4263644" cy="4498975"/>
          </a:xfrm>
          <a:prstGeom prst="rect">
            <a:avLst/>
          </a:prstGeom>
        </p:spPr>
      </p:pic>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7" y="4380808"/>
            <a:ext cx="6318504" cy="318029"/>
          </a:xfrm>
        </p:spPr>
        <p:txBody>
          <a:bodyPr>
            <a:noAutofit/>
          </a:bodyPr>
          <a:lstStyle>
            <a:lvl1pPr marL="0" indent="0">
              <a:lnSpc>
                <a:spcPct val="100000"/>
              </a:lnSpc>
              <a:buNone/>
              <a:defRPr sz="1400" b="1">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7530577" y="5464541"/>
            <a:ext cx="4263645" cy="318029"/>
          </a:xfrm>
        </p:spPr>
        <p:txBody>
          <a:bodyPr rIns="0">
            <a:noAutofit/>
          </a:bodyPr>
          <a:lstStyle>
            <a:lvl1pPr marL="0" indent="0" algn="r">
              <a:buNone/>
              <a:defRPr sz="1000" b="0">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0/00/22</a:t>
            </a:r>
          </a:p>
        </p:txBody>
      </p:sp>
      <p:sp>
        <p:nvSpPr>
          <p:cNvPr id="24" name="Rectangle 23">
            <a:extLst>
              <a:ext uri="{FF2B5EF4-FFF2-40B4-BE49-F238E27FC236}">
                <a16:creationId xmlns:a16="http://schemas.microsoft.com/office/drawing/2014/main" id="{B2C57592-7291-6F4B-C1EE-3C00C5C176E8}"/>
              </a:ext>
            </a:extLst>
          </p:cNvPr>
          <p:cNvSpPr/>
          <p:nvPr userDrawn="1"/>
        </p:nvSpPr>
        <p:spPr>
          <a:xfrm>
            <a:off x="537633" y="6282645"/>
            <a:ext cx="448733" cy="3401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Box 2">
            <a:extLst>
              <a:ext uri="{FF2B5EF4-FFF2-40B4-BE49-F238E27FC236}">
                <a16:creationId xmlns:a16="http://schemas.microsoft.com/office/drawing/2014/main" id="{7FFB811A-919D-78C1-F6A4-CB58EABECEA7}"/>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dirty="0">
                <a:solidFill>
                  <a:schemeClr val="tx1">
                    <a:lumMod val="65000"/>
                    <a:lumOff val="35000"/>
                  </a:schemeClr>
                </a:solidFill>
                <a:effectLst/>
                <a:latin typeface="Arial Narrow" panose="020B0604020202020204" pitchFamily="34" charset="0"/>
              </a:rPr>
              <a:t>FOR INTERNAL DISCUSSION PURPOSES ONLY. NOT FOR EXTERNAL DISTRIBUTION..</a:t>
            </a:r>
            <a:endParaRPr lang="en-US" sz="800" dirty="0">
              <a:solidFill>
                <a:schemeClr val="tx1">
                  <a:lumMod val="65000"/>
                  <a:lumOff val="35000"/>
                </a:schemeClr>
              </a:solidFill>
            </a:endParaRPr>
          </a:p>
        </p:txBody>
      </p:sp>
      <p:grpSp>
        <p:nvGrpSpPr>
          <p:cNvPr id="4" name="Group 4">
            <a:extLst>
              <a:ext uri="{FF2B5EF4-FFF2-40B4-BE49-F238E27FC236}">
                <a16:creationId xmlns:a16="http://schemas.microsoft.com/office/drawing/2014/main" id="{50009B73-C89C-0196-6987-A1D774CA2368}"/>
              </a:ext>
            </a:extLst>
          </p:cNvPr>
          <p:cNvGrpSpPr>
            <a:grpSpLocks noChangeAspect="1"/>
          </p:cNvGrpSpPr>
          <p:nvPr userDrawn="1"/>
        </p:nvGrpSpPr>
        <p:grpSpPr bwMode="auto">
          <a:xfrm>
            <a:off x="393700" y="465138"/>
            <a:ext cx="1546225" cy="392112"/>
            <a:chOff x="248" y="293"/>
            <a:chExt cx="974" cy="247"/>
          </a:xfrm>
        </p:grpSpPr>
        <p:sp>
          <p:nvSpPr>
            <p:cNvPr id="5" name="AutoShape 3">
              <a:extLst>
                <a:ext uri="{FF2B5EF4-FFF2-40B4-BE49-F238E27FC236}">
                  <a16:creationId xmlns:a16="http://schemas.microsoft.com/office/drawing/2014/main" id="{57EDF8E1-787A-0EF5-C3B2-6A28D2C56B0D}"/>
                </a:ext>
              </a:extLst>
            </p:cNvPr>
            <p:cNvSpPr>
              <a:spLocks noChangeAspect="1" noChangeArrowheads="1" noTextEdit="1"/>
            </p:cNvSpPr>
            <p:nvPr userDrawn="1"/>
          </p:nvSpPr>
          <p:spPr bwMode="auto">
            <a:xfrm>
              <a:off x="248" y="293"/>
              <a:ext cx="974"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3803FCD4-821C-B3CC-A5D0-19328DC7D4CE}"/>
                </a:ext>
              </a:extLst>
            </p:cNvPr>
            <p:cNvSpPr>
              <a:spLocks/>
            </p:cNvSpPr>
            <p:nvPr userDrawn="1"/>
          </p:nvSpPr>
          <p:spPr bwMode="auto">
            <a:xfrm>
              <a:off x="254" y="294"/>
              <a:ext cx="973" cy="246"/>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rgbClr val="FFFE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9" name="Picture 8">
            <a:extLst>
              <a:ext uri="{FF2B5EF4-FFF2-40B4-BE49-F238E27FC236}">
                <a16:creationId xmlns:a16="http://schemas.microsoft.com/office/drawing/2014/main" id="{9D8A457B-EBD8-59D3-0417-BFA2E5B16FFE}"/>
              </a:ext>
            </a:extLst>
          </p:cNvPr>
          <p:cNvPicPr>
            <a:picLocks noChangeAspect="1"/>
          </p:cNvPicPr>
          <p:nvPr userDrawn="1"/>
        </p:nvPicPr>
        <p:blipFill>
          <a:blip r:embed="rId3"/>
          <a:stretch>
            <a:fillRect/>
          </a:stretch>
        </p:blipFill>
        <p:spPr>
          <a:xfrm>
            <a:off x="392178" y="6184666"/>
            <a:ext cx="495052" cy="495052"/>
          </a:xfrm>
          <a:prstGeom prst="rect">
            <a:avLst/>
          </a:prstGeom>
        </p:spPr>
      </p:pic>
    </p:spTree>
    <p:extLst>
      <p:ext uri="{BB962C8B-B14F-4D97-AF65-F5344CB8AC3E}">
        <p14:creationId xmlns:p14="http://schemas.microsoft.com/office/powerpoint/2010/main" val="840190012"/>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5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hasCustomPrompt="1"/>
          </p:nvPr>
        </p:nvSpPr>
        <p:spPr>
          <a:xfrm>
            <a:off x="768096" y="1243584"/>
            <a:ext cx="6318504" cy="2258568"/>
          </a:xfrm>
        </p:spPr>
        <p:txBody>
          <a:bodyPr rIns="45720" anchor="b">
            <a:noAutofit/>
          </a:bodyPr>
          <a:lstStyle>
            <a:lvl1pPr algn="l">
              <a:defRPr sz="4800">
                <a:solidFill>
                  <a:schemeClr val="tx1">
                    <a:lumMod val="65000"/>
                    <a:lumOff val="35000"/>
                  </a:schemeClr>
                </a:solidFill>
                <a:latin typeface="Georgia Pro" panose="02040502050405020303" pitchFamily="18" charset="0"/>
              </a:defRPr>
            </a:lvl1pPr>
          </a:lstStyle>
          <a:p>
            <a:r>
              <a:rPr lang="en-US" dirty="0"/>
              <a:t>This is a generic</a:t>
            </a:r>
            <a:br>
              <a:rPr lang="en-US" dirty="0"/>
            </a:br>
            <a:r>
              <a:rPr lang="en-US" dirty="0"/>
              <a:t>slide show</a:t>
            </a:r>
            <a:br>
              <a:rPr lang="en-US" dirty="0"/>
            </a:br>
            <a:r>
              <a:rPr lang="en-US" dirty="0"/>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6" y="3933767"/>
            <a:ext cx="6318504" cy="318029"/>
          </a:xfrm>
        </p:spPr>
        <p:txBody>
          <a:bodyPr>
            <a:noAutofit/>
          </a:bodyPr>
          <a:lstStyle>
            <a:lvl1pPr marL="0" indent="0">
              <a:lnSpc>
                <a:spcPct val="100000"/>
              </a:lnSpc>
              <a:buNone/>
              <a:defRPr sz="1400">
                <a:solidFill>
                  <a:schemeClr val="tx1">
                    <a:lumMod val="65000"/>
                    <a:lumOff val="3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6" y="4380808"/>
            <a:ext cx="6318504" cy="318029"/>
          </a:xfrm>
        </p:spPr>
        <p:txBody>
          <a:bodyPr>
            <a:noAutofit/>
          </a:bodyPr>
          <a:lstStyle>
            <a:lvl1pPr marL="0" indent="0">
              <a:lnSpc>
                <a:spcPct val="100000"/>
              </a:lnSpc>
              <a:buNone/>
              <a:defRPr sz="1400" b="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7531590" y="5464541"/>
            <a:ext cx="4276072" cy="318029"/>
          </a:xfrm>
        </p:spPr>
        <p:txBody>
          <a:bodyPr rIns="0">
            <a:noAutofit/>
          </a:bodyPr>
          <a:lstStyle>
            <a:lvl1pPr marL="0" indent="0" algn="r">
              <a:buNone/>
              <a:defRPr sz="1000" b="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0/00/22</a:t>
            </a:r>
          </a:p>
        </p:txBody>
      </p:sp>
      <p:sp>
        <p:nvSpPr>
          <p:cNvPr id="8" name="TextBox 7">
            <a:extLst>
              <a:ext uri="{FF2B5EF4-FFF2-40B4-BE49-F238E27FC236}">
                <a16:creationId xmlns:a16="http://schemas.microsoft.com/office/drawing/2014/main" id="{DA3F7E27-29E0-B688-E22E-8AF147A65BFC}"/>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sp>
        <p:nvSpPr>
          <p:cNvPr id="3" name="Freeform 5">
            <a:extLst>
              <a:ext uri="{FF2B5EF4-FFF2-40B4-BE49-F238E27FC236}">
                <a16:creationId xmlns:a16="http://schemas.microsoft.com/office/drawing/2014/main" id="{D3831A89-C48B-51E4-15B1-5C397658820E}"/>
              </a:ext>
            </a:extLst>
          </p:cNvPr>
          <p:cNvSpPr>
            <a:spLocks/>
          </p:cNvSpPr>
          <p:nvPr userDrawn="1"/>
        </p:nvSpPr>
        <p:spPr bwMode="auto">
          <a:xfrm>
            <a:off x="403225" y="466725"/>
            <a:ext cx="1544638" cy="390525"/>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597F138F-2C51-9711-AD35-609BEB9FCBB8}"/>
              </a:ext>
            </a:extLst>
          </p:cNvPr>
          <p:cNvPicPr>
            <a:picLocks noChangeAspect="1"/>
          </p:cNvPicPr>
          <p:nvPr userDrawn="1"/>
        </p:nvPicPr>
        <p:blipFill>
          <a:blip r:embed="rId2"/>
          <a:stretch>
            <a:fillRect/>
          </a:stretch>
        </p:blipFill>
        <p:spPr>
          <a:xfrm>
            <a:off x="7573679" y="1142296"/>
            <a:ext cx="4228413" cy="4242438"/>
          </a:xfrm>
          <a:prstGeom prst="rect">
            <a:avLst/>
          </a:prstGeom>
        </p:spPr>
      </p:pic>
      <p:pic>
        <p:nvPicPr>
          <p:cNvPr id="10" name="Picture 9">
            <a:extLst>
              <a:ext uri="{FF2B5EF4-FFF2-40B4-BE49-F238E27FC236}">
                <a16:creationId xmlns:a16="http://schemas.microsoft.com/office/drawing/2014/main" id="{8035E32F-8950-0CC3-8C31-964C16F0F820}"/>
              </a:ext>
            </a:extLst>
          </p:cNvPr>
          <p:cNvPicPr>
            <a:picLocks noChangeAspect="1"/>
          </p:cNvPicPr>
          <p:nvPr userDrawn="1"/>
        </p:nvPicPr>
        <p:blipFill>
          <a:blip r:embed="rId3"/>
          <a:stretch>
            <a:fillRect/>
          </a:stretch>
        </p:blipFill>
        <p:spPr>
          <a:xfrm>
            <a:off x="392178" y="6184666"/>
            <a:ext cx="495052" cy="495052"/>
          </a:xfrm>
          <a:prstGeom prst="rect">
            <a:avLst/>
          </a:prstGeom>
        </p:spPr>
      </p:pic>
    </p:spTree>
    <p:extLst>
      <p:ext uri="{BB962C8B-B14F-4D97-AF65-F5344CB8AC3E}">
        <p14:creationId xmlns:p14="http://schemas.microsoft.com/office/powerpoint/2010/main" val="67222211"/>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68096" y="1243584"/>
            <a:ext cx="6318504" cy="2258568"/>
          </a:xfrm>
        </p:spPr>
        <p:txBody>
          <a:bodyPr rIns="45720" anchor="b">
            <a:noAutofit/>
          </a:bodyPr>
          <a:lstStyle>
            <a:lvl1pPr algn="l">
              <a:defRPr sz="4800">
                <a:solidFill>
                  <a:schemeClr val="bg1"/>
                </a:solidFill>
                <a:latin typeface="Georgia Pro" panose="02040502050405020303" pitchFamily="18" charset="0"/>
              </a:defRPr>
            </a:lvl1pPr>
          </a:lstStyle>
          <a:p>
            <a:r>
              <a:rPr lang="en-US"/>
              <a:t>This is a generic</a:t>
            </a:r>
            <a:br>
              <a:rPr lang="en-US"/>
            </a:br>
            <a:r>
              <a:rPr lang="en-US"/>
              <a:t>slide show</a:t>
            </a:r>
            <a:br>
              <a:rPr lang="en-US"/>
            </a:br>
            <a:r>
              <a:rPr lang="en-US"/>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6" y="3933767"/>
            <a:ext cx="6318504" cy="318029"/>
          </a:xfrm>
        </p:spPr>
        <p:txBody>
          <a:bodyPr>
            <a:noAutofit/>
          </a:bodyPr>
          <a:lstStyle>
            <a:lvl1pPr marL="0" indent="0">
              <a:lnSpc>
                <a:spcPct val="100000"/>
              </a:lnSpc>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6" y="4380808"/>
            <a:ext cx="6318504" cy="318029"/>
          </a:xfrm>
        </p:spPr>
        <p:txBody>
          <a:bodyPr>
            <a:noAutofit/>
          </a:bodyPr>
          <a:lstStyle>
            <a:lvl1pPr marL="0" indent="0">
              <a:lnSpc>
                <a:spcPct val="100000"/>
              </a:lnSpc>
              <a:buNone/>
              <a:defRPr sz="1400" b="1">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7531590" y="5464541"/>
            <a:ext cx="4276072" cy="318029"/>
          </a:xfrm>
        </p:spPr>
        <p:txBody>
          <a:bodyPr rIns="0">
            <a:noAutofit/>
          </a:bodyPr>
          <a:lstStyle>
            <a:lvl1pPr marL="0" indent="0" algn="r">
              <a:buNone/>
              <a:defRPr sz="1000" b="0">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0/00/22</a:t>
            </a:r>
          </a:p>
        </p:txBody>
      </p:sp>
      <p:sp>
        <p:nvSpPr>
          <p:cNvPr id="8" name="TextBox 7">
            <a:extLst>
              <a:ext uri="{FF2B5EF4-FFF2-40B4-BE49-F238E27FC236}">
                <a16:creationId xmlns:a16="http://schemas.microsoft.com/office/drawing/2014/main" id="{DA3F7E27-29E0-B688-E22E-8AF147A65BFC}"/>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grpSp>
        <p:nvGrpSpPr>
          <p:cNvPr id="3" name="Group 4">
            <a:extLst>
              <a:ext uri="{FF2B5EF4-FFF2-40B4-BE49-F238E27FC236}">
                <a16:creationId xmlns:a16="http://schemas.microsoft.com/office/drawing/2014/main" id="{9CF29DDF-A7FE-4106-7D40-E41470C5B2A5}"/>
              </a:ext>
            </a:extLst>
          </p:cNvPr>
          <p:cNvGrpSpPr>
            <a:grpSpLocks noChangeAspect="1"/>
          </p:cNvGrpSpPr>
          <p:nvPr userDrawn="1"/>
        </p:nvGrpSpPr>
        <p:grpSpPr bwMode="auto">
          <a:xfrm>
            <a:off x="393700" y="465138"/>
            <a:ext cx="1546225" cy="392112"/>
            <a:chOff x="248" y="293"/>
            <a:chExt cx="974" cy="247"/>
          </a:xfrm>
        </p:grpSpPr>
        <p:sp>
          <p:nvSpPr>
            <p:cNvPr id="10" name="AutoShape 3">
              <a:extLst>
                <a:ext uri="{FF2B5EF4-FFF2-40B4-BE49-F238E27FC236}">
                  <a16:creationId xmlns:a16="http://schemas.microsoft.com/office/drawing/2014/main" id="{CF364757-D883-6BAF-0B2B-9F4DE6EF7DE9}"/>
                </a:ext>
              </a:extLst>
            </p:cNvPr>
            <p:cNvSpPr>
              <a:spLocks noChangeAspect="1" noChangeArrowheads="1" noTextEdit="1"/>
            </p:cNvSpPr>
            <p:nvPr userDrawn="1"/>
          </p:nvSpPr>
          <p:spPr bwMode="auto">
            <a:xfrm>
              <a:off x="248" y="293"/>
              <a:ext cx="974"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6FBDAECF-CEB6-B0B5-8B02-C14D8EB5E99B}"/>
                </a:ext>
              </a:extLst>
            </p:cNvPr>
            <p:cNvSpPr>
              <a:spLocks/>
            </p:cNvSpPr>
            <p:nvPr userDrawn="1"/>
          </p:nvSpPr>
          <p:spPr bwMode="auto">
            <a:xfrm>
              <a:off x="254" y="294"/>
              <a:ext cx="973" cy="246"/>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rgbClr val="FFFE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1C81351D-9F92-67D1-3332-6FB38FA07E2D}"/>
              </a:ext>
            </a:extLst>
          </p:cNvPr>
          <p:cNvPicPr>
            <a:picLocks noChangeAspect="1"/>
          </p:cNvPicPr>
          <p:nvPr userDrawn="1"/>
        </p:nvPicPr>
        <p:blipFill rotWithShape="1">
          <a:blip r:embed="rId2"/>
          <a:srcRect l="241" t="284" r="241" b="284"/>
          <a:stretch/>
        </p:blipFill>
        <p:spPr>
          <a:xfrm>
            <a:off x="7493861" y="1101969"/>
            <a:ext cx="4308231" cy="4308231"/>
          </a:xfrm>
          <a:prstGeom prst="roundRect">
            <a:avLst>
              <a:gd name="adj" fmla="val 5170"/>
            </a:avLst>
          </a:prstGeom>
        </p:spPr>
      </p:pic>
      <p:pic>
        <p:nvPicPr>
          <p:cNvPr id="11" name="Picture 10">
            <a:extLst>
              <a:ext uri="{FF2B5EF4-FFF2-40B4-BE49-F238E27FC236}">
                <a16:creationId xmlns:a16="http://schemas.microsoft.com/office/drawing/2014/main" id="{6451EC29-0F93-FFAC-C3B4-DDF86B90B8BF}"/>
              </a:ext>
            </a:extLst>
          </p:cNvPr>
          <p:cNvPicPr>
            <a:picLocks noChangeAspect="1"/>
          </p:cNvPicPr>
          <p:nvPr userDrawn="1"/>
        </p:nvPicPr>
        <p:blipFill>
          <a:blip r:embed="rId3"/>
          <a:stretch>
            <a:fillRect/>
          </a:stretch>
        </p:blipFill>
        <p:spPr>
          <a:xfrm>
            <a:off x="392178" y="6184666"/>
            <a:ext cx="495052" cy="495052"/>
          </a:xfrm>
          <a:prstGeom prst="rect">
            <a:avLst/>
          </a:prstGeom>
        </p:spPr>
      </p:pic>
    </p:spTree>
    <p:extLst>
      <p:ext uri="{BB962C8B-B14F-4D97-AF65-F5344CB8AC3E}">
        <p14:creationId xmlns:p14="http://schemas.microsoft.com/office/powerpoint/2010/main" val="3806812451"/>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6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hasCustomPrompt="1"/>
          </p:nvPr>
        </p:nvSpPr>
        <p:spPr>
          <a:xfrm>
            <a:off x="768096" y="1243584"/>
            <a:ext cx="6318504" cy="2258568"/>
          </a:xfrm>
        </p:spPr>
        <p:txBody>
          <a:bodyPr rIns="45720" anchor="b">
            <a:noAutofit/>
          </a:bodyPr>
          <a:lstStyle>
            <a:lvl1pPr algn="l">
              <a:defRPr sz="4800">
                <a:solidFill>
                  <a:schemeClr val="tx1">
                    <a:lumMod val="65000"/>
                    <a:lumOff val="35000"/>
                  </a:schemeClr>
                </a:solidFill>
                <a:latin typeface="Georgia Pro" panose="02040502050405020303" pitchFamily="18" charset="0"/>
              </a:defRPr>
            </a:lvl1pPr>
          </a:lstStyle>
          <a:p>
            <a:r>
              <a:rPr lang="en-US" dirty="0"/>
              <a:t>This is a generic</a:t>
            </a:r>
            <a:br>
              <a:rPr lang="en-US" dirty="0"/>
            </a:br>
            <a:r>
              <a:rPr lang="en-US" dirty="0"/>
              <a:t>slide show</a:t>
            </a:r>
            <a:br>
              <a:rPr lang="en-US" dirty="0"/>
            </a:br>
            <a:r>
              <a:rPr lang="en-US" dirty="0"/>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6" y="3933767"/>
            <a:ext cx="6318504" cy="318029"/>
          </a:xfrm>
        </p:spPr>
        <p:txBody>
          <a:bodyPr>
            <a:noAutofit/>
          </a:bodyPr>
          <a:lstStyle>
            <a:lvl1pPr marL="0" indent="0">
              <a:lnSpc>
                <a:spcPct val="100000"/>
              </a:lnSpc>
              <a:buNone/>
              <a:defRPr sz="1400">
                <a:solidFill>
                  <a:schemeClr val="tx1">
                    <a:lumMod val="65000"/>
                    <a:lumOff val="3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6" y="4380808"/>
            <a:ext cx="6318504" cy="318029"/>
          </a:xfrm>
        </p:spPr>
        <p:txBody>
          <a:bodyPr>
            <a:noAutofit/>
          </a:bodyPr>
          <a:lstStyle>
            <a:lvl1pPr marL="0" indent="0">
              <a:lnSpc>
                <a:spcPct val="100000"/>
              </a:lnSpc>
              <a:buNone/>
              <a:defRPr sz="1400" b="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7531590" y="5464541"/>
            <a:ext cx="4276072" cy="318029"/>
          </a:xfrm>
        </p:spPr>
        <p:txBody>
          <a:bodyPr rIns="0">
            <a:noAutofit/>
          </a:bodyPr>
          <a:lstStyle>
            <a:lvl1pPr marL="0" indent="0" algn="r">
              <a:buNone/>
              <a:defRPr sz="1000" b="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0/00/22</a:t>
            </a:r>
          </a:p>
        </p:txBody>
      </p:sp>
      <p:sp>
        <p:nvSpPr>
          <p:cNvPr id="8" name="TextBox 7">
            <a:extLst>
              <a:ext uri="{FF2B5EF4-FFF2-40B4-BE49-F238E27FC236}">
                <a16:creationId xmlns:a16="http://schemas.microsoft.com/office/drawing/2014/main" id="{DA3F7E27-29E0-B688-E22E-8AF147A65BFC}"/>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sp>
        <p:nvSpPr>
          <p:cNvPr id="3" name="Freeform 5">
            <a:extLst>
              <a:ext uri="{FF2B5EF4-FFF2-40B4-BE49-F238E27FC236}">
                <a16:creationId xmlns:a16="http://schemas.microsoft.com/office/drawing/2014/main" id="{00A9E648-941B-C96B-C481-A08B578F7BA8}"/>
              </a:ext>
            </a:extLst>
          </p:cNvPr>
          <p:cNvSpPr>
            <a:spLocks/>
          </p:cNvSpPr>
          <p:nvPr userDrawn="1"/>
        </p:nvSpPr>
        <p:spPr bwMode="auto">
          <a:xfrm>
            <a:off x="403225" y="466725"/>
            <a:ext cx="1544638" cy="390525"/>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264CD2A5-825A-0E58-0031-3FECFC0A667D}"/>
              </a:ext>
            </a:extLst>
          </p:cNvPr>
          <p:cNvPicPr>
            <a:picLocks noChangeAspect="1"/>
          </p:cNvPicPr>
          <p:nvPr userDrawn="1"/>
        </p:nvPicPr>
        <p:blipFill rotWithShape="1">
          <a:blip r:embed="rId2"/>
          <a:srcRect l="241" t="284" r="241" b="284"/>
          <a:stretch/>
        </p:blipFill>
        <p:spPr>
          <a:xfrm>
            <a:off x="7493861" y="1101969"/>
            <a:ext cx="4308231" cy="4308231"/>
          </a:xfrm>
          <a:prstGeom prst="roundRect">
            <a:avLst>
              <a:gd name="adj" fmla="val 5170"/>
            </a:avLst>
          </a:prstGeom>
        </p:spPr>
      </p:pic>
      <p:pic>
        <p:nvPicPr>
          <p:cNvPr id="10" name="Picture 9">
            <a:extLst>
              <a:ext uri="{FF2B5EF4-FFF2-40B4-BE49-F238E27FC236}">
                <a16:creationId xmlns:a16="http://schemas.microsoft.com/office/drawing/2014/main" id="{210EAED6-EAE4-07AB-A24C-1323D60D3F98}"/>
              </a:ext>
            </a:extLst>
          </p:cNvPr>
          <p:cNvPicPr>
            <a:picLocks noChangeAspect="1"/>
          </p:cNvPicPr>
          <p:nvPr userDrawn="1"/>
        </p:nvPicPr>
        <p:blipFill>
          <a:blip r:embed="rId3"/>
          <a:stretch>
            <a:fillRect/>
          </a:stretch>
        </p:blipFill>
        <p:spPr>
          <a:xfrm>
            <a:off x="392178" y="6184666"/>
            <a:ext cx="495052" cy="495052"/>
          </a:xfrm>
          <a:prstGeom prst="rect">
            <a:avLst/>
          </a:prstGeom>
        </p:spPr>
      </p:pic>
    </p:spTree>
    <p:extLst>
      <p:ext uri="{BB962C8B-B14F-4D97-AF65-F5344CB8AC3E}">
        <p14:creationId xmlns:p14="http://schemas.microsoft.com/office/powerpoint/2010/main" val="526716546"/>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7">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68096" y="1243584"/>
            <a:ext cx="6318504" cy="2258568"/>
          </a:xfrm>
        </p:spPr>
        <p:txBody>
          <a:bodyPr rIns="45720" anchor="b">
            <a:noAutofit/>
          </a:bodyPr>
          <a:lstStyle>
            <a:lvl1pPr algn="l">
              <a:defRPr sz="4800">
                <a:solidFill>
                  <a:schemeClr val="bg1"/>
                </a:solidFill>
                <a:latin typeface="Georgia Pro" panose="02040502050405020303" pitchFamily="18" charset="0"/>
              </a:defRPr>
            </a:lvl1pPr>
          </a:lstStyle>
          <a:p>
            <a:r>
              <a:rPr lang="en-US"/>
              <a:t>This is a generic</a:t>
            </a:r>
            <a:br>
              <a:rPr lang="en-US"/>
            </a:br>
            <a:r>
              <a:rPr lang="en-US"/>
              <a:t>slide show</a:t>
            </a:r>
            <a:br>
              <a:rPr lang="en-US"/>
            </a:br>
            <a:r>
              <a:rPr lang="en-US"/>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7" y="3933767"/>
            <a:ext cx="6318504" cy="318029"/>
          </a:xfrm>
        </p:spPr>
        <p:txBody>
          <a:bodyPr>
            <a:noAutofit/>
          </a:bodyPr>
          <a:lstStyle>
            <a:lvl1pPr marL="0" indent="0">
              <a:lnSpc>
                <a:spcPct val="100000"/>
              </a:lnSpc>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7" y="4380808"/>
            <a:ext cx="6318504" cy="318029"/>
          </a:xfrm>
        </p:spPr>
        <p:txBody>
          <a:bodyPr>
            <a:noAutofit/>
          </a:bodyPr>
          <a:lstStyle>
            <a:lvl1pPr marL="0" indent="0">
              <a:lnSpc>
                <a:spcPct val="100000"/>
              </a:lnSpc>
              <a:buNone/>
              <a:defRPr sz="1400" b="1">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7522188" y="5464541"/>
            <a:ext cx="4263645" cy="318029"/>
          </a:xfrm>
        </p:spPr>
        <p:txBody>
          <a:bodyPr rIns="0">
            <a:noAutofit/>
          </a:bodyPr>
          <a:lstStyle>
            <a:lvl1pPr marL="0" indent="0" algn="r">
              <a:buNone/>
              <a:defRPr sz="1000" b="0">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0/00/22</a:t>
            </a:r>
          </a:p>
        </p:txBody>
      </p:sp>
      <p:sp>
        <p:nvSpPr>
          <p:cNvPr id="8" name="TextBox 7">
            <a:extLst>
              <a:ext uri="{FF2B5EF4-FFF2-40B4-BE49-F238E27FC236}">
                <a16:creationId xmlns:a16="http://schemas.microsoft.com/office/drawing/2014/main" id="{C9A0C00D-82D9-369D-2A27-17E0B971A745}"/>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grpSp>
        <p:nvGrpSpPr>
          <p:cNvPr id="10" name="Group 4">
            <a:extLst>
              <a:ext uri="{FF2B5EF4-FFF2-40B4-BE49-F238E27FC236}">
                <a16:creationId xmlns:a16="http://schemas.microsoft.com/office/drawing/2014/main" id="{612AF7D7-C94C-265D-BDD0-31CF0B6C4E00}"/>
              </a:ext>
            </a:extLst>
          </p:cNvPr>
          <p:cNvGrpSpPr>
            <a:grpSpLocks noChangeAspect="1"/>
          </p:cNvGrpSpPr>
          <p:nvPr userDrawn="1"/>
        </p:nvGrpSpPr>
        <p:grpSpPr bwMode="auto">
          <a:xfrm>
            <a:off x="393700" y="465138"/>
            <a:ext cx="1546225" cy="392112"/>
            <a:chOff x="248" y="293"/>
            <a:chExt cx="974" cy="247"/>
          </a:xfrm>
        </p:grpSpPr>
        <p:sp>
          <p:nvSpPr>
            <p:cNvPr id="11" name="AutoShape 3">
              <a:extLst>
                <a:ext uri="{FF2B5EF4-FFF2-40B4-BE49-F238E27FC236}">
                  <a16:creationId xmlns:a16="http://schemas.microsoft.com/office/drawing/2014/main" id="{CF96FC42-7848-BA48-FF23-A4E6E187A810}"/>
                </a:ext>
              </a:extLst>
            </p:cNvPr>
            <p:cNvSpPr>
              <a:spLocks noChangeAspect="1" noChangeArrowheads="1" noTextEdit="1"/>
            </p:cNvSpPr>
            <p:nvPr userDrawn="1"/>
          </p:nvSpPr>
          <p:spPr bwMode="auto">
            <a:xfrm>
              <a:off x="248" y="293"/>
              <a:ext cx="974"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23F79694-A1FD-4702-C20C-5BF7E206CFA9}"/>
                </a:ext>
              </a:extLst>
            </p:cNvPr>
            <p:cNvSpPr>
              <a:spLocks/>
            </p:cNvSpPr>
            <p:nvPr userDrawn="1"/>
          </p:nvSpPr>
          <p:spPr bwMode="auto">
            <a:xfrm>
              <a:off x="254" y="294"/>
              <a:ext cx="973" cy="246"/>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rgbClr val="FFFE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9D47C706-620B-89B8-B550-A9822030BF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47140" y="785118"/>
            <a:ext cx="4236868" cy="4582380"/>
          </a:xfrm>
          <a:prstGeom prst="rect">
            <a:avLst/>
          </a:prstGeom>
        </p:spPr>
      </p:pic>
      <p:pic>
        <p:nvPicPr>
          <p:cNvPr id="4" name="Picture 3">
            <a:extLst>
              <a:ext uri="{FF2B5EF4-FFF2-40B4-BE49-F238E27FC236}">
                <a16:creationId xmlns:a16="http://schemas.microsoft.com/office/drawing/2014/main" id="{9C5A5895-AA91-4917-3055-A7A12602D1FE}"/>
              </a:ext>
            </a:extLst>
          </p:cNvPr>
          <p:cNvPicPr>
            <a:picLocks noChangeAspect="1"/>
          </p:cNvPicPr>
          <p:nvPr userDrawn="1"/>
        </p:nvPicPr>
        <p:blipFill>
          <a:blip r:embed="rId3"/>
          <a:stretch>
            <a:fillRect/>
          </a:stretch>
        </p:blipFill>
        <p:spPr>
          <a:xfrm>
            <a:off x="392178" y="6184666"/>
            <a:ext cx="495052" cy="495052"/>
          </a:xfrm>
          <a:prstGeom prst="rect">
            <a:avLst/>
          </a:prstGeom>
        </p:spPr>
      </p:pic>
    </p:spTree>
    <p:extLst>
      <p:ext uri="{BB962C8B-B14F-4D97-AF65-F5344CB8AC3E}">
        <p14:creationId xmlns:p14="http://schemas.microsoft.com/office/powerpoint/2010/main" val="1686332321"/>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7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hasCustomPrompt="1"/>
          </p:nvPr>
        </p:nvSpPr>
        <p:spPr>
          <a:xfrm>
            <a:off x="768096" y="1243584"/>
            <a:ext cx="6318504" cy="2258568"/>
          </a:xfrm>
        </p:spPr>
        <p:txBody>
          <a:bodyPr rIns="45720" anchor="b">
            <a:noAutofit/>
          </a:bodyPr>
          <a:lstStyle>
            <a:lvl1pPr algn="l">
              <a:defRPr sz="4800">
                <a:solidFill>
                  <a:schemeClr val="tx1">
                    <a:lumMod val="65000"/>
                    <a:lumOff val="35000"/>
                  </a:schemeClr>
                </a:solidFill>
                <a:latin typeface="Georgia Pro" panose="02040502050405020303" pitchFamily="18" charset="0"/>
              </a:defRPr>
            </a:lvl1pPr>
          </a:lstStyle>
          <a:p>
            <a:r>
              <a:rPr lang="en-US" dirty="0"/>
              <a:t>This is a generic</a:t>
            </a:r>
            <a:br>
              <a:rPr lang="en-US" dirty="0"/>
            </a:br>
            <a:r>
              <a:rPr lang="en-US" dirty="0"/>
              <a:t>slide show</a:t>
            </a:r>
            <a:br>
              <a:rPr lang="en-US" dirty="0"/>
            </a:br>
            <a:r>
              <a:rPr lang="en-US" dirty="0"/>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7" y="3933767"/>
            <a:ext cx="6318504" cy="318029"/>
          </a:xfrm>
        </p:spPr>
        <p:txBody>
          <a:bodyPr>
            <a:noAutofit/>
          </a:bodyPr>
          <a:lstStyle>
            <a:lvl1pPr marL="0" indent="0">
              <a:lnSpc>
                <a:spcPct val="100000"/>
              </a:lnSpc>
              <a:buNone/>
              <a:defRPr sz="1400">
                <a:solidFill>
                  <a:schemeClr val="tx1">
                    <a:lumMod val="65000"/>
                    <a:lumOff val="3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7" y="4380808"/>
            <a:ext cx="6318504" cy="318029"/>
          </a:xfrm>
        </p:spPr>
        <p:txBody>
          <a:bodyPr>
            <a:noAutofit/>
          </a:bodyPr>
          <a:lstStyle>
            <a:lvl1pPr marL="0" indent="0">
              <a:lnSpc>
                <a:spcPct val="100000"/>
              </a:lnSpc>
              <a:buNone/>
              <a:defRPr sz="1400" b="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7522188" y="5464541"/>
            <a:ext cx="4263645" cy="318029"/>
          </a:xfrm>
        </p:spPr>
        <p:txBody>
          <a:bodyPr rIns="0">
            <a:noAutofit/>
          </a:bodyPr>
          <a:lstStyle>
            <a:lvl1pPr marL="0" indent="0" algn="r">
              <a:buNone/>
              <a:defRPr sz="1000" b="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0/00/22</a:t>
            </a:r>
          </a:p>
        </p:txBody>
      </p:sp>
      <p:sp>
        <p:nvSpPr>
          <p:cNvPr id="10" name="Freeform 5">
            <a:extLst>
              <a:ext uri="{FF2B5EF4-FFF2-40B4-BE49-F238E27FC236}">
                <a16:creationId xmlns:a16="http://schemas.microsoft.com/office/drawing/2014/main" id="{67CB8CA1-0141-CD58-FAF7-CFC1E6BEA624}"/>
              </a:ext>
            </a:extLst>
          </p:cNvPr>
          <p:cNvSpPr>
            <a:spLocks/>
          </p:cNvSpPr>
          <p:nvPr userDrawn="1"/>
        </p:nvSpPr>
        <p:spPr bwMode="auto">
          <a:xfrm>
            <a:off x="403225" y="466725"/>
            <a:ext cx="1544638" cy="390525"/>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D3F57FF7-F22C-CF21-B5CD-44E19F9EAD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47140" y="781512"/>
            <a:ext cx="4236868" cy="4585986"/>
          </a:xfrm>
          <a:prstGeom prst="rect">
            <a:avLst/>
          </a:prstGeom>
        </p:spPr>
      </p:pic>
      <p:pic>
        <p:nvPicPr>
          <p:cNvPr id="4" name="Picture 3">
            <a:extLst>
              <a:ext uri="{FF2B5EF4-FFF2-40B4-BE49-F238E27FC236}">
                <a16:creationId xmlns:a16="http://schemas.microsoft.com/office/drawing/2014/main" id="{166F4A3A-174B-7E54-7ABB-2771B323001D}"/>
              </a:ext>
            </a:extLst>
          </p:cNvPr>
          <p:cNvPicPr>
            <a:picLocks noChangeAspect="1"/>
          </p:cNvPicPr>
          <p:nvPr userDrawn="1"/>
        </p:nvPicPr>
        <p:blipFill>
          <a:blip r:embed="rId3"/>
          <a:stretch>
            <a:fillRect/>
          </a:stretch>
        </p:blipFill>
        <p:spPr>
          <a:xfrm>
            <a:off x="392178" y="6184666"/>
            <a:ext cx="495052" cy="495052"/>
          </a:xfrm>
          <a:prstGeom prst="rect">
            <a:avLst/>
          </a:prstGeom>
        </p:spPr>
      </p:pic>
      <p:sp>
        <p:nvSpPr>
          <p:cNvPr id="5" name="TextBox 4">
            <a:extLst>
              <a:ext uri="{FF2B5EF4-FFF2-40B4-BE49-F238E27FC236}">
                <a16:creationId xmlns:a16="http://schemas.microsoft.com/office/drawing/2014/main" id="{F919C108-756E-2B8F-7B6B-782601C479A5}"/>
              </a:ext>
            </a:extLst>
          </p:cNvPr>
          <p:cNvSpPr txBox="1"/>
          <p:nvPr userDrawn="1"/>
        </p:nvSpPr>
        <p:spPr>
          <a:xfrm>
            <a:off x="5274791"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dirty="0">
                <a:solidFill>
                  <a:schemeClr val="tx1">
                    <a:lumMod val="65000"/>
                    <a:lumOff val="35000"/>
                  </a:schemeClr>
                </a:solidFill>
                <a:effectLst/>
                <a:latin typeface="Arial Narrow" panose="020B0604020202020204" pitchFamily="34" charset="0"/>
              </a:rPr>
              <a:t>FOR FINANCIAL PROFESSIONAL USE ONLY. NOT FOR USE WITH THE PUBLIC..</a:t>
            </a:r>
            <a:endParaRPr lang="en-US" sz="800" dirty="0">
              <a:solidFill>
                <a:schemeClr val="tx1">
                  <a:lumMod val="65000"/>
                  <a:lumOff val="35000"/>
                </a:schemeClr>
              </a:solidFill>
            </a:endParaRPr>
          </a:p>
        </p:txBody>
      </p:sp>
      <p:sp>
        <p:nvSpPr>
          <p:cNvPr id="6" name="TextBox 5">
            <a:extLst>
              <a:ext uri="{FF2B5EF4-FFF2-40B4-BE49-F238E27FC236}">
                <a16:creationId xmlns:a16="http://schemas.microsoft.com/office/drawing/2014/main" id="{94278BE0-B491-204C-567B-62B522A3E08A}"/>
              </a:ext>
            </a:extLst>
          </p:cNvPr>
          <p:cNvSpPr txBox="1"/>
          <p:nvPr userDrawn="1"/>
        </p:nvSpPr>
        <p:spPr>
          <a:xfrm>
            <a:off x="11182067" y="6533097"/>
            <a:ext cx="642175" cy="123111"/>
          </a:xfrm>
          <a:prstGeom prst="rect">
            <a:avLst/>
          </a:prstGeom>
          <a:noFill/>
        </p:spPr>
        <p:txBody>
          <a:bodyPr wrap="square" lIns="0" tIns="0" rIns="0" bIns="0" rtlCol="0">
            <a:spAutoFit/>
          </a:bodyPr>
          <a:lstStyle/>
          <a:p>
            <a:pPr algn="r"/>
            <a:fld id="{EE35DB6E-10A3-9347-8CBD-E4991E46C6E2}" type="slidenum">
              <a:rPr lang="en-US" sz="800" smtClean="0">
                <a:solidFill>
                  <a:schemeClr val="accent1"/>
                </a:solidFill>
              </a:rPr>
              <a:pPr algn="r"/>
              <a:t>‹#›</a:t>
            </a:fld>
            <a:endParaRPr lang="en-US" sz="800" dirty="0">
              <a:solidFill>
                <a:schemeClr val="accent1"/>
              </a:solidFill>
            </a:endParaRPr>
          </a:p>
        </p:txBody>
      </p:sp>
    </p:spTree>
    <p:extLst>
      <p:ext uri="{BB962C8B-B14F-4D97-AF65-F5344CB8AC3E}">
        <p14:creationId xmlns:p14="http://schemas.microsoft.com/office/powerpoint/2010/main" val="1305276710"/>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68096" y="1682496"/>
            <a:ext cx="10321662" cy="1279990"/>
          </a:xfrm>
        </p:spPr>
        <p:txBody>
          <a:bodyPr rIns="45720" anchor="b">
            <a:noAutofit/>
          </a:bodyPr>
          <a:lstStyle>
            <a:lvl1pPr algn="l">
              <a:defRPr sz="4800">
                <a:solidFill>
                  <a:schemeClr val="bg1"/>
                </a:solidFill>
                <a:latin typeface="Georgia Pro" panose="02040502050405020303" pitchFamily="18" charset="0"/>
              </a:defRPr>
            </a:lvl1pPr>
          </a:lstStyle>
          <a:p>
            <a:r>
              <a:rPr lang="en-US"/>
              <a:t>This is a generic slide show</a:t>
            </a:r>
            <a:br>
              <a:rPr lang="en-US"/>
            </a:br>
            <a:r>
              <a:rPr lang="en-US"/>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6" y="3315206"/>
            <a:ext cx="10321662" cy="318029"/>
          </a:xfrm>
        </p:spPr>
        <p:txBody>
          <a:bodyPr>
            <a:noAutofit/>
          </a:bodyPr>
          <a:lstStyle>
            <a:lvl1pPr>
              <a:lnSpc>
                <a:spcPct val="100000"/>
              </a:lnSpc>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6" y="3762245"/>
            <a:ext cx="10321662" cy="318029"/>
          </a:xfrm>
        </p:spPr>
        <p:txBody>
          <a:bodyPr>
            <a:noAutofit/>
          </a:bodyPr>
          <a:lstStyle>
            <a:lvl1pPr>
              <a:lnSpc>
                <a:spcPct val="100000"/>
              </a:lnSpc>
              <a:defRPr sz="1400" b="1">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6668884" y="5674559"/>
            <a:ext cx="5142116" cy="318029"/>
          </a:xfrm>
        </p:spPr>
        <p:txBody>
          <a:bodyPr rIns="0">
            <a:noAutofit/>
          </a:bodyPr>
          <a:lstStyle>
            <a:lvl1pPr algn="r">
              <a:defRPr sz="1000" b="0">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As of 0/00/22</a:t>
            </a:r>
          </a:p>
        </p:txBody>
      </p:sp>
      <p:sp>
        <p:nvSpPr>
          <p:cNvPr id="8" name="TextBox 7">
            <a:extLst>
              <a:ext uri="{FF2B5EF4-FFF2-40B4-BE49-F238E27FC236}">
                <a16:creationId xmlns:a16="http://schemas.microsoft.com/office/drawing/2014/main" id="{1999D2C4-F933-6668-C845-B9D5DD032245}"/>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grpSp>
        <p:nvGrpSpPr>
          <p:cNvPr id="3" name="Group 4">
            <a:extLst>
              <a:ext uri="{FF2B5EF4-FFF2-40B4-BE49-F238E27FC236}">
                <a16:creationId xmlns:a16="http://schemas.microsoft.com/office/drawing/2014/main" id="{75C049B9-D371-82E2-C670-79C68A2B33D2}"/>
              </a:ext>
            </a:extLst>
          </p:cNvPr>
          <p:cNvGrpSpPr>
            <a:grpSpLocks noChangeAspect="1"/>
          </p:cNvGrpSpPr>
          <p:nvPr userDrawn="1"/>
        </p:nvGrpSpPr>
        <p:grpSpPr bwMode="auto">
          <a:xfrm>
            <a:off x="393700" y="465138"/>
            <a:ext cx="1546225" cy="392112"/>
            <a:chOff x="248" y="293"/>
            <a:chExt cx="974" cy="247"/>
          </a:xfrm>
        </p:grpSpPr>
        <p:sp>
          <p:nvSpPr>
            <p:cNvPr id="5" name="AutoShape 3">
              <a:extLst>
                <a:ext uri="{FF2B5EF4-FFF2-40B4-BE49-F238E27FC236}">
                  <a16:creationId xmlns:a16="http://schemas.microsoft.com/office/drawing/2014/main" id="{BBECF9D9-07B6-860E-CECD-0A5C568C6B4A}"/>
                </a:ext>
              </a:extLst>
            </p:cNvPr>
            <p:cNvSpPr>
              <a:spLocks noChangeAspect="1" noChangeArrowheads="1" noTextEdit="1"/>
            </p:cNvSpPr>
            <p:nvPr userDrawn="1"/>
          </p:nvSpPr>
          <p:spPr bwMode="auto">
            <a:xfrm>
              <a:off x="248" y="293"/>
              <a:ext cx="974"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24F11B40-61EB-AE12-149A-28EBA6EC0A3B}"/>
                </a:ext>
              </a:extLst>
            </p:cNvPr>
            <p:cNvSpPr>
              <a:spLocks/>
            </p:cNvSpPr>
            <p:nvPr userDrawn="1"/>
          </p:nvSpPr>
          <p:spPr bwMode="auto">
            <a:xfrm>
              <a:off x="254" y="294"/>
              <a:ext cx="973" cy="246"/>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rgbClr val="FFFE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386E9ACD-46BB-A744-E387-5B8FA056736A}"/>
              </a:ext>
            </a:extLst>
          </p:cNvPr>
          <p:cNvPicPr>
            <a:picLocks noChangeAspect="1"/>
          </p:cNvPicPr>
          <p:nvPr userDrawn="1"/>
        </p:nvPicPr>
        <p:blipFill>
          <a:blip r:embed="rId2"/>
          <a:stretch>
            <a:fillRect/>
          </a:stretch>
        </p:blipFill>
        <p:spPr>
          <a:xfrm>
            <a:off x="392178" y="6184666"/>
            <a:ext cx="495052" cy="495052"/>
          </a:xfrm>
          <a:prstGeom prst="rect">
            <a:avLst/>
          </a:prstGeom>
        </p:spPr>
      </p:pic>
    </p:spTree>
    <p:extLst>
      <p:ext uri="{BB962C8B-B14F-4D97-AF65-F5344CB8AC3E}">
        <p14:creationId xmlns:p14="http://schemas.microsoft.com/office/powerpoint/2010/main" val="750810642"/>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8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hasCustomPrompt="1"/>
          </p:nvPr>
        </p:nvSpPr>
        <p:spPr>
          <a:xfrm>
            <a:off x="768096" y="1682496"/>
            <a:ext cx="10321662" cy="1279990"/>
          </a:xfrm>
        </p:spPr>
        <p:txBody>
          <a:bodyPr rIns="45720" anchor="b">
            <a:noAutofit/>
          </a:bodyPr>
          <a:lstStyle>
            <a:lvl1pPr algn="l">
              <a:defRPr sz="4800">
                <a:solidFill>
                  <a:schemeClr val="tx1">
                    <a:lumMod val="65000"/>
                    <a:lumOff val="35000"/>
                  </a:schemeClr>
                </a:solidFill>
                <a:latin typeface="Georgia Pro" panose="02040502050405020303" pitchFamily="18" charset="0"/>
              </a:defRPr>
            </a:lvl1pPr>
          </a:lstStyle>
          <a:p>
            <a:r>
              <a:rPr lang="en-US" dirty="0"/>
              <a:t>This is a generic slide show</a:t>
            </a:r>
            <a:br>
              <a:rPr lang="en-US" dirty="0"/>
            </a:br>
            <a:r>
              <a:rPr lang="en-US" dirty="0"/>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6" y="3315206"/>
            <a:ext cx="10321662" cy="318029"/>
          </a:xfrm>
        </p:spPr>
        <p:txBody>
          <a:bodyPr>
            <a:noAutofit/>
          </a:bodyPr>
          <a:lstStyle>
            <a:lvl1pPr>
              <a:lnSpc>
                <a:spcPct val="100000"/>
              </a:lnSpc>
              <a:defRPr sz="1400">
                <a:solidFill>
                  <a:schemeClr val="tx1">
                    <a:lumMod val="65000"/>
                    <a:lumOff val="3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6" y="3762245"/>
            <a:ext cx="10321662" cy="318029"/>
          </a:xfrm>
        </p:spPr>
        <p:txBody>
          <a:bodyPr>
            <a:noAutofit/>
          </a:bodyPr>
          <a:lstStyle>
            <a:lvl1pPr>
              <a:lnSpc>
                <a:spcPct val="100000"/>
              </a:lnSpc>
              <a:defRPr sz="1400" b="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Last-name</a:t>
            </a:r>
          </a:p>
        </p:txBody>
      </p:sp>
      <p:sp>
        <p:nvSpPr>
          <p:cNvPr id="3" name="Freeform 5">
            <a:extLst>
              <a:ext uri="{FF2B5EF4-FFF2-40B4-BE49-F238E27FC236}">
                <a16:creationId xmlns:a16="http://schemas.microsoft.com/office/drawing/2014/main" id="{9544DE5A-BC6A-421C-F523-98BFF94AB89F}"/>
              </a:ext>
            </a:extLst>
          </p:cNvPr>
          <p:cNvSpPr>
            <a:spLocks/>
          </p:cNvSpPr>
          <p:nvPr userDrawn="1"/>
        </p:nvSpPr>
        <p:spPr bwMode="auto">
          <a:xfrm>
            <a:off x="403225" y="466725"/>
            <a:ext cx="1544638" cy="390525"/>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C1412FBF-9511-EC71-72E4-5CFA82F0C3C6}"/>
              </a:ext>
            </a:extLst>
          </p:cNvPr>
          <p:cNvPicPr>
            <a:picLocks noChangeAspect="1"/>
          </p:cNvPicPr>
          <p:nvPr userDrawn="1"/>
        </p:nvPicPr>
        <p:blipFill>
          <a:blip r:embed="rId2"/>
          <a:stretch>
            <a:fillRect/>
          </a:stretch>
        </p:blipFill>
        <p:spPr>
          <a:xfrm>
            <a:off x="392178" y="6184666"/>
            <a:ext cx="495052" cy="495052"/>
          </a:xfrm>
          <a:prstGeom prst="rect">
            <a:avLst/>
          </a:prstGeom>
        </p:spPr>
      </p:pic>
      <p:sp>
        <p:nvSpPr>
          <p:cNvPr id="5" name="TextBox 4">
            <a:extLst>
              <a:ext uri="{FF2B5EF4-FFF2-40B4-BE49-F238E27FC236}">
                <a16:creationId xmlns:a16="http://schemas.microsoft.com/office/drawing/2014/main" id="{C13F052E-ABBF-6549-EAEC-4C100BB61F08}"/>
              </a:ext>
            </a:extLst>
          </p:cNvPr>
          <p:cNvSpPr txBox="1"/>
          <p:nvPr userDrawn="1"/>
        </p:nvSpPr>
        <p:spPr>
          <a:xfrm>
            <a:off x="5274791"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dirty="0">
                <a:solidFill>
                  <a:schemeClr val="tx1">
                    <a:lumMod val="65000"/>
                    <a:lumOff val="35000"/>
                  </a:schemeClr>
                </a:solidFill>
                <a:effectLst/>
                <a:latin typeface="Arial Narrow" panose="020B0604020202020204" pitchFamily="34" charset="0"/>
              </a:rPr>
              <a:t>FOR FINANCIAL PROFESSIONAL USE ONLY. NOT FOR USE WITH THE PUBLIC..</a:t>
            </a:r>
            <a:endParaRPr lang="en-US" sz="800" dirty="0">
              <a:solidFill>
                <a:schemeClr val="tx1">
                  <a:lumMod val="65000"/>
                  <a:lumOff val="35000"/>
                </a:schemeClr>
              </a:solidFill>
            </a:endParaRPr>
          </a:p>
        </p:txBody>
      </p:sp>
      <p:sp>
        <p:nvSpPr>
          <p:cNvPr id="6" name="TextBox 5">
            <a:extLst>
              <a:ext uri="{FF2B5EF4-FFF2-40B4-BE49-F238E27FC236}">
                <a16:creationId xmlns:a16="http://schemas.microsoft.com/office/drawing/2014/main" id="{F6E7639B-DB8C-AC56-19CA-8A0B2B9D1E7F}"/>
              </a:ext>
            </a:extLst>
          </p:cNvPr>
          <p:cNvSpPr txBox="1"/>
          <p:nvPr userDrawn="1"/>
        </p:nvSpPr>
        <p:spPr>
          <a:xfrm>
            <a:off x="11182067" y="6533097"/>
            <a:ext cx="642175" cy="123111"/>
          </a:xfrm>
          <a:prstGeom prst="rect">
            <a:avLst/>
          </a:prstGeom>
          <a:noFill/>
        </p:spPr>
        <p:txBody>
          <a:bodyPr wrap="square" lIns="0" tIns="0" rIns="0" bIns="0" rtlCol="0">
            <a:spAutoFit/>
          </a:bodyPr>
          <a:lstStyle/>
          <a:p>
            <a:pPr algn="r"/>
            <a:fld id="{EE35DB6E-10A3-9347-8CBD-E4991E46C6E2}" type="slidenum">
              <a:rPr lang="en-US" sz="800" smtClean="0">
                <a:solidFill>
                  <a:schemeClr val="accent1"/>
                </a:solidFill>
              </a:rPr>
              <a:pPr algn="r"/>
              <a:t>‹#›</a:t>
            </a:fld>
            <a:endParaRPr lang="en-US" sz="800" dirty="0">
              <a:solidFill>
                <a:schemeClr val="accent1"/>
              </a:solidFill>
            </a:endParaRPr>
          </a:p>
        </p:txBody>
      </p:sp>
    </p:spTree>
    <p:extLst>
      <p:ext uri="{BB962C8B-B14F-4D97-AF65-F5344CB8AC3E}">
        <p14:creationId xmlns:p14="http://schemas.microsoft.com/office/powerpoint/2010/main" val="1880496130"/>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68096" y="1243584"/>
            <a:ext cx="6318504" cy="2258568"/>
          </a:xfrm>
        </p:spPr>
        <p:txBody>
          <a:bodyPr rIns="45720" anchor="b">
            <a:noAutofit/>
          </a:bodyPr>
          <a:lstStyle>
            <a:lvl1pPr algn="l">
              <a:defRPr sz="4800">
                <a:solidFill>
                  <a:schemeClr val="bg1"/>
                </a:solidFill>
                <a:latin typeface="Georgia Pro" panose="02040502050405020303" pitchFamily="18" charset="0"/>
              </a:defRPr>
            </a:lvl1pPr>
          </a:lstStyle>
          <a:p>
            <a:r>
              <a:rPr lang="en-US"/>
              <a:t>This is a generic</a:t>
            </a:r>
            <a:br>
              <a:rPr lang="en-US"/>
            </a:br>
            <a:r>
              <a:rPr lang="en-US"/>
              <a:t>slide show</a:t>
            </a:r>
            <a:br>
              <a:rPr lang="en-US"/>
            </a:br>
            <a:r>
              <a:rPr lang="en-US"/>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6" y="3933767"/>
            <a:ext cx="6318504" cy="318029"/>
          </a:xfrm>
        </p:spPr>
        <p:txBody>
          <a:bodyPr>
            <a:noAutofit/>
          </a:bodyPr>
          <a:lstStyle>
            <a:lvl1pPr marL="0" indent="0">
              <a:lnSpc>
                <a:spcPct val="100000"/>
              </a:lnSpc>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6" y="4380808"/>
            <a:ext cx="6318504" cy="318029"/>
          </a:xfrm>
        </p:spPr>
        <p:txBody>
          <a:bodyPr>
            <a:noAutofit/>
          </a:bodyPr>
          <a:lstStyle>
            <a:lvl1pPr marL="0" indent="0">
              <a:lnSpc>
                <a:spcPct val="100000"/>
              </a:lnSpc>
              <a:buNone/>
              <a:defRPr sz="1400" b="1">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7579265" y="5464541"/>
            <a:ext cx="4209795" cy="318029"/>
          </a:xfrm>
        </p:spPr>
        <p:txBody>
          <a:bodyPr rIns="0">
            <a:noAutofit/>
          </a:bodyPr>
          <a:lstStyle>
            <a:lvl1pPr marL="0" indent="0" algn="r">
              <a:buNone/>
              <a:defRPr sz="1000" b="0">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0/00/22</a:t>
            </a:r>
          </a:p>
        </p:txBody>
      </p:sp>
      <p:sp>
        <p:nvSpPr>
          <p:cNvPr id="4" name="Rounded Rectangle 3">
            <a:extLst>
              <a:ext uri="{FF2B5EF4-FFF2-40B4-BE49-F238E27FC236}">
                <a16:creationId xmlns:a16="http://schemas.microsoft.com/office/drawing/2014/main" id="{6500C80F-BCFC-5EF7-47BD-637F21B5D025}"/>
              </a:ext>
            </a:extLst>
          </p:cNvPr>
          <p:cNvSpPr/>
          <p:nvPr userDrawn="1"/>
        </p:nvSpPr>
        <p:spPr>
          <a:xfrm>
            <a:off x="7460900" y="1137921"/>
            <a:ext cx="4333322" cy="4241825"/>
          </a:xfrm>
          <a:prstGeom prst="roundRect">
            <a:avLst>
              <a:gd name="adj" fmla="val 5167"/>
            </a:avLst>
          </a:prstGeom>
          <a:solidFill>
            <a:srgbClr val="9D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5" name="Text Placeholder 11">
            <a:extLst>
              <a:ext uri="{FF2B5EF4-FFF2-40B4-BE49-F238E27FC236}">
                <a16:creationId xmlns:a16="http://schemas.microsoft.com/office/drawing/2014/main" id="{8C571D55-F2B1-C245-9CB6-1C2B11B8D690}"/>
              </a:ext>
            </a:extLst>
          </p:cNvPr>
          <p:cNvSpPr>
            <a:spLocks noGrp="1"/>
          </p:cNvSpPr>
          <p:nvPr>
            <p:ph type="body" sz="quarter" idx="13" hasCustomPrompt="1"/>
          </p:nvPr>
        </p:nvSpPr>
        <p:spPr>
          <a:xfrm>
            <a:off x="7536733" y="1554481"/>
            <a:ext cx="4168758" cy="3307773"/>
          </a:xfrm>
        </p:spPr>
        <p:txBody>
          <a:bodyPr lIns="91440" tIns="45720" bIns="45720" anchor="t">
            <a:noAutofit/>
          </a:bodyPr>
          <a:lstStyle>
            <a:lvl1pPr marL="0" indent="0" algn="l">
              <a:lnSpc>
                <a:spcPts val="2700"/>
              </a:lnSpc>
              <a:buNone/>
              <a:tabLst/>
              <a:defRPr sz="2000" i="1">
                <a:solidFill>
                  <a:schemeClr val="accent1"/>
                </a:solidFill>
                <a:latin typeface="Georgia" panose="020405020504050203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“Qui </a:t>
            </a:r>
            <a:r>
              <a:rPr lang="en-US" dirty="0" err="1"/>
              <a:t>atempor</a:t>
            </a:r>
            <a:r>
              <a:rPr lang="en-US" dirty="0"/>
              <a:t> sunt </a:t>
            </a:r>
            <a:r>
              <a:rPr lang="en-US" dirty="0" err="1"/>
              <a:t>unt</a:t>
            </a:r>
            <a:r>
              <a:rPr lang="en-US" dirty="0"/>
              <a:t> </a:t>
            </a:r>
            <a:r>
              <a:rPr lang="en-US" dirty="0" err="1"/>
              <a:t>aborest</a:t>
            </a:r>
            <a:r>
              <a:rPr lang="en-US" dirty="0"/>
              <a:t>, od mint </a:t>
            </a:r>
            <a:r>
              <a:rPr lang="en-US" dirty="0" err="1"/>
              <a:t>alisciis</a:t>
            </a:r>
            <a:r>
              <a:rPr lang="en-US" dirty="0"/>
              <a:t> </a:t>
            </a:r>
            <a:r>
              <a:rPr lang="en-US" dirty="0" err="1"/>
              <a:t>ut</a:t>
            </a:r>
            <a:r>
              <a:rPr lang="en-US" dirty="0"/>
              <a:t> </a:t>
            </a:r>
            <a:r>
              <a:rPr lang="en-US" dirty="0" err="1"/>
              <a:t>plis</a:t>
            </a:r>
            <a:r>
              <a:rPr lang="en-US" dirty="0"/>
              <a:t> am </a:t>
            </a:r>
            <a:r>
              <a:rPr lang="en-US" dirty="0" err="1"/>
              <a:t>ipsae</a:t>
            </a:r>
            <a:r>
              <a:rPr lang="en-US" dirty="0"/>
              <a:t> </a:t>
            </a:r>
            <a:r>
              <a:rPr lang="en-US" dirty="0" err="1"/>
              <a:t>pora</a:t>
            </a:r>
            <a:r>
              <a:rPr lang="en-US" dirty="0"/>
              <a:t> </a:t>
            </a:r>
            <a:r>
              <a:rPr lang="en-US" dirty="0" err="1"/>
              <a:t>expelen</a:t>
            </a:r>
            <a:r>
              <a:rPr lang="en-US" dirty="0"/>
              <a:t> </a:t>
            </a:r>
            <a:r>
              <a:rPr lang="en-US" dirty="0" err="1"/>
              <a:t>deligen</a:t>
            </a:r>
            <a:r>
              <a:rPr lang="en-US" dirty="0"/>
              <a:t> </a:t>
            </a:r>
            <a:r>
              <a:rPr lang="en-US" dirty="0" err="1"/>
              <a:t>daest</a:t>
            </a:r>
            <a:r>
              <a:rPr lang="en-US" dirty="0"/>
              <a:t>, ipsum </a:t>
            </a:r>
            <a:r>
              <a:rPr lang="en-US" dirty="0" err="1"/>
              <a:t>nos</a:t>
            </a:r>
            <a:r>
              <a:rPr lang="en-US" dirty="0"/>
              <a:t> </a:t>
            </a:r>
            <a:r>
              <a:rPr lang="en-US" dirty="0" err="1"/>
              <a:t>suntion</a:t>
            </a:r>
            <a:r>
              <a:rPr lang="en-US" dirty="0"/>
              <a:t> nobis </a:t>
            </a:r>
            <a:r>
              <a:rPr lang="en-US" dirty="0" err="1"/>
              <a:t>sintios</a:t>
            </a:r>
            <a:r>
              <a:rPr lang="en-US" dirty="0"/>
              <a:t> </a:t>
            </a:r>
            <a:r>
              <a:rPr lang="en-US" dirty="0" err="1"/>
              <a:t>suntumq</a:t>
            </a:r>
            <a:r>
              <a:rPr lang="en-US" dirty="0"/>
              <a:t> </a:t>
            </a:r>
            <a:r>
              <a:rPr lang="en-US" dirty="0" err="1"/>
              <a:t>uidessitatat</a:t>
            </a:r>
            <a:r>
              <a:rPr lang="en-US" dirty="0"/>
              <a:t> </a:t>
            </a:r>
            <a:r>
              <a:rPr lang="en-US" dirty="0" err="1"/>
              <a:t>parchiciet</a:t>
            </a:r>
            <a:r>
              <a:rPr lang="en-US" dirty="0"/>
              <a:t> </a:t>
            </a:r>
            <a:r>
              <a:rPr lang="en-US" dirty="0" err="1"/>
              <a:t>essi</a:t>
            </a:r>
            <a:r>
              <a:rPr lang="en-US" dirty="0"/>
              <a:t> con </a:t>
            </a:r>
            <a:r>
              <a:rPr lang="en-US" dirty="0" err="1"/>
              <a:t>cus</a:t>
            </a:r>
            <a:r>
              <a:rPr lang="en-US" dirty="0"/>
              <a:t> </a:t>
            </a:r>
            <a:r>
              <a:rPr lang="en-US" dirty="0" err="1"/>
              <a:t>nobitati</a:t>
            </a:r>
            <a:r>
              <a:rPr lang="en-US" dirty="0"/>
              <a:t> </a:t>
            </a:r>
            <a:r>
              <a:rPr lang="en-US" dirty="0" err="1"/>
              <a:t>dollorit</a:t>
            </a:r>
            <a:r>
              <a:rPr lang="en-US" dirty="0"/>
              <a:t> </a:t>
            </a:r>
            <a:r>
              <a:rPr lang="en-US" dirty="0" err="1"/>
              <a:t>eos</a:t>
            </a:r>
            <a:r>
              <a:rPr lang="en-US" dirty="0"/>
              <a:t> ma </a:t>
            </a:r>
            <a:r>
              <a:rPr lang="en-US" dirty="0" err="1"/>
              <a:t>quatibus</a:t>
            </a:r>
            <a:r>
              <a:rPr lang="en-US" dirty="0"/>
              <a:t> </a:t>
            </a:r>
            <a:r>
              <a:rPr lang="en-US" dirty="0" err="1"/>
              <a:t>eiure</a:t>
            </a:r>
            <a:r>
              <a:rPr lang="en-US" dirty="0"/>
              <a:t> </a:t>
            </a:r>
            <a:r>
              <a:rPr lang="en-US" dirty="0" err="1"/>
              <a:t>inverumqui</a:t>
            </a:r>
            <a:r>
              <a:rPr lang="en-US" dirty="0"/>
              <a:t> </a:t>
            </a:r>
            <a:r>
              <a:rPr lang="en-US" dirty="0" err="1"/>
              <a:t>omnimil</a:t>
            </a:r>
            <a:r>
              <a:rPr lang="en-US" dirty="0"/>
              <a:t> </a:t>
            </a:r>
            <a:r>
              <a:rPr lang="en-US" dirty="0" err="1"/>
              <a:t>exerunt</a:t>
            </a:r>
            <a:r>
              <a:rPr lang="en-US" dirty="0"/>
              <a:t>, </a:t>
            </a:r>
            <a:r>
              <a:rPr lang="en-US" dirty="0" err="1"/>
              <a:t>ut</a:t>
            </a:r>
            <a:r>
              <a:rPr lang="en-US" dirty="0"/>
              <a:t> </a:t>
            </a:r>
            <a:r>
              <a:rPr lang="en-US" dirty="0" err="1"/>
              <a:t>laccup</a:t>
            </a:r>
            <a:r>
              <a:rPr lang="en-US" dirty="0"/>
              <a:t> </a:t>
            </a:r>
            <a:r>
              <a:rPr lang="en-US" dirty="0" err="1"/>
              <a:t>tatur</a:t>
            </a:r>
            <a:r>
              <a:rPr lang="en-US" dirty="0"/>
              <a:t> </a:t>
            </a:r>
            <a:r>
              <a:rPr lang="en-US" dirty="0" err="1"/>
              <a:t>audae</a:t>
            </a:r>
            <a:r>
              <a:rPr lang="en-US" dirty="0"/>
              <a:t>.”</a:t>
            </a:r>
          </a:p>
        </p:txBody>
      </p:sp>
      <p:sp>
        <p:nvSpPr>
          <p:cNvPr id="9" name="Text Placeholder 11">
            <a:extLst>
              <a:ext uri="{FF2B5EF4-FFF2-40B4-BE49-F238E27FC236}">
                <a16:creationId xmlns:a16="http://schemas.microsoft.com/office/drawing/2014/main" id="{E87F3AAB-C917-85C1-687B-A7275A52C86F}"/>
              </a:ext>
            </a:extLst>
          </p:cNvPr>
          <p:cNvSpPr>
            <a:spLocks noGrp="1"/>
          </p:cNvSpPr>
          <p:nvPr>
            <p:ph type="body" sz="quarter" idx="14" hasCustomPrompt="1"/>
          </p:nvPr>
        </p:nvSpPr>
        <p:spPr>
          <a:xfrm>
            <a:off x="7553511" y="4966379"/>
            <a:ext cx="4012123" cy="318029"/>
          </a:xfrm>
        </p:spPr>
        <p:txBody>
          <a:bodyPr>
            <a:noAutofit/>
          </a:bodyPr>
          <a:lstStyle>
            <a:lvl1pPr marL="0" indent="0" algn="r">
              <a:lnSpc>
                <a:spcPct val="100000"/>
              </a:lnSpc>
              <a:buNone/>
              <a:defRPr sz="1400" i="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Source here</a:t>
            </a:r>
          </a:p>
        </p:txBody>
      </p:sp>
      <p:sp>
        <p:nvSpPr>
          <p:cNvPr id="8" name="TextBox 7">
            <a:extLst>
              <a:ext uri="{FF2B5EF4-FFF2-40B4-BE49-F238E27FC236}">
                <a16:creationId xmlns:a16="http://schemas.microsoft.com/office/drawing/2014/main" id="{03FDCB96-21C7-EFF0-0565-067224BDDD77}"/>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grpSp>
        <p:nvGrpSpPr>
          <p:cNvPr id="3" name="Group 4">
            <a:extLst>
              <a:ext uri="{FF2B5EF4-FFF2-40B4-BE49-F238E27FC236}">
                <a16:creationId xmlns:a16="http://schemas.microsoft.com/office/drawing/2014/main" id="{D93D6303-5199-8204-AEC9-E1CA8A0B13A6}"/>
              </a:ext>
            </a:extLst>
          </p:cNvPr>
          <p:cNvGrpSpPr>
            <a:grpSpLocks noChangeAspect="1"/>
          </p:cNvGrpSpPr>
          <p:nvPr userDrawn="1"/>
        </p:nvGrpSpPr>
        <p:grpSpPr bwMode="auto">
          <a:xfrm>
            <a:off x="393700" y="465138"/>
            <a:ext cx="1546225" cy="392112"/>
            <a:chOff x="248" y="293"/>
            <a:chExt cx="974" cy="247"/>
          </a:xfrm>
        </p:grpSpPr>
        <p:sp>
          <p:nvSpPr>
            <p:cNvPr id="13" name="AutoShape 3">
              <a:extLst>
                <a:ext uri="{FF2B5EF4-FFF2-40B4-BE49-F238E27FC236}">
                  <a16:creationId xmlns:a16="http://schemas.microsoft.com/office/drawing/2014/main" id="{DDCFC218-DE2C-4FCD-3B27-477F0A8D5469}"/>
                </a:ext>
              </a:extLst>
            </p:cNvPr>
            <p:cNvSpPr>
              <a:spLocks noChangeAspect="1" noChangeArrowheads="1" noTextEdit="1"/>
            </p:cNvSpPr>
            <p:nvPr userDrawn="1"/>
          </p:nvSpPr>
          <p:spPr bwMode="auto">
            <a:xfrm>
              <a:off x="248" y="293"/>
              <a:ext cx="974"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55BDC666-43F7-FC91-C848-96C5834B5EF3}"/>
                </a:ext>
              </a:extLst>
            </p:cNvPr>
            <p:cNvSpPr>
              <a:spLocks/>
            </p:cNvSpPr>
            <p:nvPr userDrawn="1"/>
          </p:nvSpPr>
          <p:spPr bwMode="auto">
            <a:xfrm>
              <a:off x="254" y="294"/>
              <a:ext cx="973" cy="246"/>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rgbClr val="FFFE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 name="Picture 5">
            <a:extLst>
              <a:ext uri="{FF2B5EF4-FFF2-40B4-BE49-F238E27FC236}">
                <a16:creationId xmlns:a16="http://schemas.microsoft.com/office/drawing/2014/main" id="{E732388A-B3B5-A144-1389-B1CAF23B3ED7}"/>
              </a:ext>
            </a:extLst>
          </p:cNvPr>
          <p:cNvPicPr>
            <a:picLocks noChangeAspect="1"/>
          </p:cNvPicPr>
          <p:nvPr userDrawn="1"/>
        </p:nvPicPr>
        <p:blipFill>
          <a:blip r:embed="rId2"/>
          <a:stretch>
            <a:fillRect/>
          </a:stretch>
        </p:blipFill>
        <p:spPr>
          <a:xfrm>
            <a:off x="392178" y="6184666"/>
            <a:ext cx="495052" cy="495052"/>
          </a:xfrm>
          <a:prstGeom prst="rect">
            <a:avLst/>
          </a:prstGeom>
        </p:spPr>
      </p:pic>
    </p:spTree>
    <p:extLst>
      <p:ext uri="{BB962C8B-B14F-4D97-AF65-F5344CB8AC3E}">
        <p14:creationId xmlns:p14="http://schemas.microsoft.com/office/powerpoint/2010/main" val="3710628537"/>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9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hasCustomPrompt="1"/>
          </p:nvPr>
        </p:nvSpPr>
        <p:spPr>
          <a:xfrm>
            <a:off x="768096" y="1243584"/>
            <a:ext cx="6318504" cy="2258568"/>
          </a:xfrm>
        </p:spPr>
        <p:txBody>
          <a:bodyPr rIns="45720" anchor="b">
            <a:noAutofit/>
          </a:bodyPr>
          <a:lstStyle>
            <a:lvl1pPr algn="l">
              <a:defRPr sz="4800">
                <a:solidFill>
                  <a:schemeClr val="tx1">
                    <a:lumMod val="65000"/>
                    <a:lumOff val="35000"/>
                  </a:schemeClr>
                </a:solidFill>
                <a:latin typeface="Georgia Pro" panose="02040502050405020303" pitchFamily="18" charset="0"/>
              </a:defRPr>
            </a:lvl1pPr>
          </a:lstStyle>
          <a:p>
            <a:r>
              <a:rPr lang="en-US" dirty="0"/>
              <a:t>This is a generic</a:t>
            </a:r>
            <a:br>
              <a:rPr lang="en-US" dirty="0"/>
            </a:br>
            <a:r>
              <a:rPr lang="en-US" dirty="0"/>
              <a:t>slide show</a:t>
            </a:r>
            <a:br>
              <a:rPr lang="en-US" dirty="0"/>
            </a:br>
            <a:r>
              <a:rPr lang="en-US" dirty="0"/>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6" y="3933767"/>
            <a:ext cx="6318504" cy="318029"/>
          </a:xfrm>
        </p:spPr>
        <p:txBody>
          <a:bodyPr>
            <a:noAutofit/>
          </a:bodyPr>
          <a:lstStyle>
            <a:lvl1pPr marL="0" indent="0">
              <a:lnSpc>
                <a:spcPct val="100000"/>
              </a:lnSpc>
              <a:buNone/>
              <a:defRPr sz="1400">
                <a:solidFill>
                  <a:schemeClr val="tx1">
                    <a:lumMod val="65000"/>
                    <a:lumOff val="3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6" y="4380808"/>
            <a:ext cx="6318504" cy="318029"/>
          </a:xfrm>
        </p:spPr>
        <p:txBody>
          <a:bodyPr>
            <a:noAutofit/>
          </a:bodyPr>
          <a:lstStyle>
            <a:lvl1pPr marL="0" indent="0">
              <a:lnSpc>
                <a:spcPct val="100000"/>
              </a:lnSpc>
              <a:buNone/>
              <a:defRPr sz="1400" b="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7579265" y="5464541"/>
            <a:ext cx="4209795" cy="318029"/>
          </a:xfrm>
        </p:spPr>
        <p:txBody>
          <a:bodyPr rIns="0">
            <a:noAutofit/>
          </a:bodyPr>
          <a:lstStyle>
            <a:lvl1pPr marL="0" indent="0" algn="r">
              <a:buNone/>
              <a:defRPr sz="1000" b="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0/00/22</a:t>
            </a:r>
          </a:p>
        </p:txBody>
      </p:sp>
      <p:sp>
        <p:nvSpPr>
          <p:cNvPr id="4" name="Rounded Rectangle 3">
            <a:extLst>
              <a:ext uri="{FF2B5EF4-FFF2-40B4-BE49-F238E27FC236}">
                <a16:creationId xmlns:a16="http://schemas.microsoft.com/office/drawing/2014/main" id="{6500C80F-BCFC-5EF7-47BD-637F21B5D025}"/>
              </a:ext>
            </a:extLst>
          </p:cNvPr>
          <p:cNvSpPr/>
          <p:nvPr userDrawn="1"/>
        </p:nvSpPr>
        <p:spPr>
          <a:xfrm>
            <a:off x="7460900" y="1137921"/>
            <a:ext cx="4333322" cy="4241825"/>
          </a:xfrm>
          <a:prstGeom prst="roundRect">
            <a:avLst>
              <a:gd name="adj" fmla="val 5167"/>
            </a:avLst>
          </a:prstGeom>
          <a:solidFill>
            <a:srgbClr val="9DA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a:p>
        </p:txBody>
      </p:sp>
      <p:sp>
        <p:nvSpPr>
          <p:cNvPr id="5" name="Text Placeholder 11">
            <a:extLst>
              <a:ext uri="{FF2B5EF4-FFF2-40B4-BE49-F238E27FC236}">
                <a16:creationId xmlns:a16="http://schemas.microsoft.com/office/drawing/2014/main" id="{8C571D55-F2B1-C245-9CB6-1C2B11B8D690}"/>
              </a:ext>
            </a:extLst>
          </p:cNvPr>
          <p:cNvSpPr>
            <a:spLocks noGrp="1"/>
          </p:cNvSpPr>
          <p:nvPr>
            <p:ph type="body" sz="quarter" idx="13" hasCustomPrompt="1"/>
          </p:nvPr>
        </p:nvSpPr>
        <p:spPr>
          <a:xfrm>
            <a:off x="7536733" y="1554481"/>
            <a:ext cx="4168758" cy="3307773"/>
          </a:xfrm>
        </p:spPr>
        <p:txBody>
          <a:bodyPr lIns="91440" tIns="45720" bIns="45720" anchor="t">
            <a:noAutofit/>
          </a:bodyPr>
          <a:lstStyle>
            <a:lvl1pPr marL="0" indent="0" algn="l">
              <a:lnSpc>
                <a:spcPts val="2700"/>
              </a:lnSpc>
              <a:buNone/>
              <a:tabLst/>
              <a:defRPr sz="2000" i="1">
                <a:solidFill>
                  <a:schemeClr val="accent1"/>
                </a:solidFill>
                <a:latin typeface="Georgia" panose="020405020504050203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“Qui </a:t>
            </a:r>
            <a:r>
              <a:rPr lang="en-US" dirty="0" err="1"/>
              <a:t>atempor</a:t>
            </a:r>
            <a:r>
              <a:rPr lang="en-US" dirty="0"/>
              <a:t> sunt </a:t>
            </a:r>
            <a:r>
              <a:rPr lang="en-US" dirty="0" err="1"/>
              <a:t>unt</a:t>
            </a:r>
            <a:r>
              <a:rPr lang="en-US" dirty="0"/>
              <a:t> </a:t>
            </a:r>
            <a:r>
              <a:rPr lang="en-US" dirty="0" err="1"/>
              <a:t>aborest</a:t>
            </a:r>
            <a:r>
              <a:rPr lang="en-US" dirty="0"/>
              <a:t>, od mint </a:t>
            </a:r>
            <a:r>
              <a:rPr lang="en-US" dirty="0" err="1"/>
              <a:t>alisciis</a:t>
            </a:r>
            <a:r>
              <a:rPr lang="en-US" dirty="0"/>
              <a:t> </a:t>
            </a:r>
            <a:r>
              <a:rPr lang="en-US" dirty="0" err="1"/>
              <a:t>ut</a:t>
            </a:r>
            <a:r>
              <a:rPr lang="en-US" dirty="0"/>
              <a:t> </a:t>
            </a:r>
            <a:r>
              <a:rPr lang="en-US" dirty="0" err="1"/>
              <a:t>plis</a:t>
            </a:r>
            <a:r>
              <a:rPr lang="en-US" dirty="0"/>
              <a:t> am </a:t>
            </a:r>
            <a:r>
              <a:rPr lang="en-US" dirty="0" err="1"/>
              <a:t>ipsae</a:t>
            </a:r>
            <a:r>
              <a:rPr lang="en-US" dirty="0"/>
              <a:t> </a:t>
            </a:r>
            <a:r>
              <a:rPr lang="en-US" dirty="0" err="1"/>
              <a:t>pora</a:t>
            </a:r>
            <a:r>
              <a:rPr lang="en-US" dirty="0"/>
              <a:t> </a:t>
            </a:r>
            <a:r>
              <a:rPr lang="en-US" dirty="0" err="1"/>
              <a:t>expelen</a:t>
            </a:r>
            <a:r>
              <a:rPr lang="en-US" dirty="0"/>
              <a:t> </a:t>
            </a:r>
            <a:r>
              <a:rPr lang="en-US" dirty="0" err="1"/>
              <a:t>deligen</a:t>
            </a:r>
            <a:r>
              <a:rPr lang="en-US" dirty="0"/>
              <a:t> </a:t>
            </a:r>
            <a:r>
              <a:rPr lang="en-US" dirty="0" err="1"/>
              <a:t>daest</a:t>
            </a:r>
            <a:r>
              <a:rPr lang="en-US" dirty="0"/>
              <a:t>, ipsum </a:t>
            </a:r>
            <a:r>
              <a:rPr lang="en-US" dirty="0" err="1"/>
              <a:t>nos</a:t>
            </a:r>
            <a:r>
              <a:rPr lang="en-US" dirty="0"/>
              <a:t> </a:t>
            </a:r>
            <a:r>
              <a:rPr lang="en-US" dirty="0" err="1"/>
              <a:t>suntion</a:t>
            </a:r>
            <a:r>
              <a:rPr lang="en-US" dirty="0"/>
              <a:t> nobis </a:t>
            </a:r>
            <a:r>
              <a:rPr lang="en-US" dirty="0" err="1"/>
              <a:t>sintios</a:t>
            </a:r>
            <a:r>
              <a:rPr lang="en-US" dirty="0"/>
              <a:t> </a:t>
            </a:r>
            <a:r>
              <a:rPr lang="en-US" dirty="0" err="1"/>
              <a:t>suntumq</a:t>
            </a:r>
            <a:r>
              <a:rPr lang="en-US" dirty="0"/>
              <a:t> </a:t>
            </a:r>
            <a:r>
              <a:rPr lang="en-US" dirty="0" err="1"/>
              <a:t>uidessitatat</a:t>
            </a:r>
            <a:r>
              <a:rPr lang="en-US" dirty="0"/>
              <a:t> </a:t>
            </a:r>
            <a:r>
              <a:rPr lang="en-US" dirty="0" err="1"/>
              <a:t>parchiciet</a:t>
            </a:r>
            <a:r>
              <a:rPr lang="en-US" dirty="0"/>
              <a:t> </a:t>
            </a:r>
            <a:r>
              <a:rPr lang="en-US" dirty="0" err="1"/>
              <a:t>essi</a:t>
            </a:r>
            <a:r>
              <a:rPr lang="en-US" dirty="0"/>
              <a:t> con </a:t>
            </a:r>
            <a:r>
              <a:rPr lang="en-US" dirty="0" err="1"/>
              <a:t>cus</a:t>
            </a:r>
            <a:r>
              <a:rPr lang="en-US" dirty="0"/>
              <a:t> </a:t>
            </a:r>
            <a:r>
              <a:rPr lang="en-US" dirty="0" err="1"/>
              <a:t>nobitati</a:t>
            </a:r>
            <a:r>
              <a:rPr lang="en-US" dirty="0"/>
              <a:t> </a:t>
            </a:r>
            <a:r>
              <a:rPr lang="en-US" dirty="0" err="1"/>
              <a:t>dollorit</a:t>
            </a:r>
            <a:r>
              <a:rPr lang="en-US" dirty="0"/>
              <a:t> </a:t>
            </a:r>
            <a:r>
              <a:rPr lang="en-US" dirty="0" err="1"/>
              <a:t>eos</a:t>
            </a:r>
            <a:r>
              <a:rPr lang="en-US" dirty="0"/>
              <a:t> ma </a:t>
            </a:r>
            <a:r>
              <a:rPr lang="en-US" dirty="0" err="1"/>
              <a:t>quatibus</a:t>
            </a:r>
            <a:r>
              <a:rPr lang="en-US" dirty="0"/>
              <a:t> </a:t>
            </a:r>
            <a:r>
              <a:rPr lang="en-US" dirty="0" err="1"/>
              <a:t>eiure</a:t>
            </a:r>
            <a:r>
              <a:rPr lang="en-US" dirty="0"/>
              <a:t> </a:t>
            </a:r>
            <a:r>
              <a:rPr lang="en-US" dirty="0" err="1"/>
              <a:t>inverumqui</a:t>
            </a:r>
            <a:r>
              <a:rPr lang="en-US" dirty="0"/>
              <a:t> </a:t>
            </a:r>
            <a:r>
              <a:rPr lang="en-US" dirty="0" err="1"/>
              <a:t>omnimil</a:t>
            </a:r>
            <a:r>
              <a:rPr lang="en-US" dirty="0"/>
              <a:t> </a:t>
            </a:r>
            <a:r>
              <a:rPr lang="en-US" dirty="0" err="1"/>
              <a:t>exerunt</a:t>
            </a:r>
            <a:r>
              <a:rPr lang="en-US" dirty="0"/>
              <a:t>, </a:t>
            </a:r>
            <a:r>
              <a:rPr lang="en-US" dirty="0" err="1"/>
              <a:t>ut</a:t>
            </a:r>
            <a:r>
              <a:rPr lang="en-US" dirty="0"/>
              <a:t> </a:t>
            </a:r>
            <a:r>
              <a:rPr lang="en-US" dirty="0" err="1"/>
              <a:t>laccup</a:t>
            </a:r>
            <a:r>
              <a:rPr lang="en-US" dirty="0"/>
              <a:t> </a:t>
            </a:r>
            <a:r>
              <a:rPr lang="en-US" dirty="0" err="1"/>
              <a:t>tatur</a:t>
            </a:r>
            <a:r>
              <a:rPr lang="en-US" dirty="0"/>
              <a:t> </a:t>
            </a:r>
            <a:r>
              <a:rPr lang="en-US" dirty="0" err="1"/>
              <a:t>audae</a:t>
            </a:r>
            <a:r>
              <a:rPr lang="en-US" dirty="0"/>
              <a:t>.”</a:t>
            </a:r>
          </a:p>
        </p:txBody>
      </p:sp>
      <p:sp>
        <p:nvSpPr>
          <p:cNvPr id="9" name="Text Placeholder 11">
            <a:extLst>
              <a:ext uri="{FF2B5EF4-FFF2-40B4-BE49-F238E27FC236}">
                <a16:creationId xmlns:a16="http://schemas.microsoft.com/office/drawing/2014/main" id="{E87F3AAB-C917-85C1-687B-A7275A52C86F}"/>
              </a:ext>
            </a:extLst>
          </p:cNvPr>
          <p:cNvSpPr>
            <a:spLocks noGrp="1"/>
          </p:cNvSpPr>
          <p:nvPr>
            <p:ph type="body" sz="quarter" idx="14" hasCustomPrompt="1"/>
          </p:nvPr>
        </p:nvSpPr>
        <p:spPr>
          <a:xfrm>
            <a:off x="7553511" y="4966379"/>
            <a:ext cx="4012123" cy="318029"/>
          </a:xfrm>
        </p:spPr>
        <p:txBody>
          <a:bodyPr>
            <a:noAutofit/>
          </a:bodyPr>
          <a:lstStyle>
            <a:lvl1pPr marL="0" indent="0" algn="r">
              <a:lnSpc>
                <a:spcPct val="100000"/>
              </a:lnSpc>
              <a:buNone/>
              <a:defRPr sz="1400" i="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Source here</a:t>
            </a:r>
          </a:p>
        </p:txBody>
      </p:sp>
      <p:sp>
        <p:nvSpPr>
          <p:cNvPr id="3" name="Freeform 5">
            <a:extLst>
              <a:ext uri="{FF2B5EF4-FFF2-40B4-BE49-F238E27FC236}">
                <a16:creationId xmlns:a16="http://schemas.microsoft.com/office/drawing/2014/main" id="{42E5283D-D503-EC85-FAB6-DF89D5F4FFFF}"/>
              </a:ext>
            </a:extLst>
          </p:cNvPr>
          <p:cNvSpPr>
            <a:spLocks/>
          </p:cNvSpPr>
          <p:nvPr userDrawn="1"/>
        </p:nvSpPr>
        <p:spPr bwMode="auto">
          <a:xfrm>
            <a:off x="403225" y="466725"/>
            <a:ext cx="1544638" cy="390525"/>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FFCD2A0-27F6-76EF-D613-AF454A67871B}"/>
              </a:ext>
            </a:extLst>
          </p:cNvPr>
          <p:cNvPicPr>
            <a:picLocks noChangeAspect="1"/>
          </p:cNvPicPr>
          <p:nvPr userDrawn="1"/>
        </p:nvPicPr>
        <p:blipFill>
          <a:blip r:embed="rId2"/>
          <a:stretch>
            <a:fillRect/>
          </a:stretch>
        </p:blipFill>
        <p:spPr>
          <a:xfrm>
            <a:off x="392178" y="6184666"/>
            <a:ext cx="495052" cy="495052"/>
          </a:xfrm>
          <a:prstGeom prst="rect">
            <a:avLst/>
          </a:prstGeom>
        </p:spPr>
      </p:pic>
      <p:sp>
        <p:nvSpPr>
          <p:cNvPr id="10" name="TextBox 9">
            <a:extLst>
              <a:ext uri="{FF2B5EF4-FFF2-40B4-BE49-F238E27FC236}">
                <a16:creationId xmlns:a16="http://schemas.microsoft.com/office/drawing/2014/main" id="{0E0EFF8A-9BAD-B642-656D-4BEEE59A389A}"/>
              </a:ext>
            </a:extLst>
          </p:cNvPr>
          <p:cNvSpPr txBox="1"/>
          <p:nvPr userDrawn="1"/>
        </p:nvSpPr>
        <p:spPr>
          <a:xfrm>
            <a:off x="5274791"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dirty="0">
                <a:solidFill>
                  <a:schemeClr val="tx1">
                    <a:lumMod val="65000"/>
                    <a:lumOff val="35000"/>
                  </a:schemeClr>
                </a:solidFill>
                <a:effectLst/>
                <a:latin typeface="Arial Narrow" panose="020B0604020202020204" pitchFamily="34" charset="0"/>
              </a:rPr>
              <a:t>FOR FINANCIAL PROFESSIONAL USE ONLY. NOT FOR USE WITH THE PUBLIC..</a:t>
            </a:r>
            <a:endParaRPr lang="en-US" sz="800" dirty="0">
              <a:solidFill>
                <a:schemeClr val="tx1">
                  <a:lumMod val="65000"/>
                  <a:lumOff val="35000"/>
                </a:schemeClr>
              </a:solidFill>
            </a:endParaRPr>
          </a:p>
        </p:txBody>
      </p:sp>
      <p:sp>
        <p:nvSpPr>
          <p:cNvPr id="11" name="TextBox 10">
            <a:extLst>
              <a:ext uri="{FF2B5EF4-FFF2-40B4-BE49-F238E27FC236}">
                <a16:creationId xmlns:a16="http://schemas.microsoft.com/office/drawing/2014/main" id="{E2674D53-711A-5C96-3DA4-31D3D3773C18}"/>
              </a:ext>
            </a:extLst>
          </p:cNvPr>
          <p:cNvSpPr txBox="1"/>
          <p:nvPr userDrawn="1"/>
        </p:nvSpPr>
        <p:spPr>
          <a:xfrm>
            <a:off x="11182067" y="6533097"/>
            <a:ext cx="642175" cy="123111"/>
          </a:xfrm>
          <a:prstGeom prst="rect">
            <a:avLst/>
          </a:prstGeom>
          <a:noFill/>
        </p:spPr>
        <p:txBody>
          <a:bodyPr wrap="square" lIns="0" tIns="0" rIns="0" bIns="0" rtlCol="0">
            <a:spAutoFit/>
          </a:bodyPr>
          <a:lstStyle/>
          <a:p>
            <a:pPr algn="r"/>
            <a:fld id="{EE35DB6E-10A3-9347-8CBD-E4991E46C6E2}" type="slidenum">
              <a:rPr lang="en-US" sz="800" smtClean="0">
                <a:solidFill>
                  <a:schemeClr val="accent1"/>
                </a:solidFill>
              </a:rPr>
              <a:pPr algn="r"/>
              <a:t>‹#›</a:t>
            </a:fld>
            <a:endParaRPr lang="en-US" sz="800" dirty="0">
              <a:solidFill>
                <a:schemeClr val="accent1"/>
              </a:solidFill>
            </a:endParaRPr>
          </a:p>
        </p:txBody>
      </p:sp>
    </p:spTree>
    <p:extLst>
      <p:ext uri="{BB962C8B-B14F-4D97-AF65-F5344CB8AC3E}">
        <p14:creationId xmlns:p14="http://schemas.microsoft.com/office/powerpoint/2010/main" val="3319601266"/>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10">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878276" y="1947304"/>
            <a:ext cx="6680763" cy="1556858"/>
          </a:xfrm>
        </p:spPr>
        <p:txBody>
          <a:bodyPr rIns="45720" anchor="t">
            <a:noAutofit/>
          </a:bodyPr>
          <a:lstStyle>
            <a:lvl1pPr algn="l">
              <a:defRPr sz="4000">
                <a:solidFill>
                  <a:schemeClr val="bg1"/>
                </a:solidFill>
                <a:latin typeface="Georgia Pro" panose="02040502050405020303" pitchFamily="18" charset="0"/>
              </a:defRPr>
            </a:lvl1pPr>
          </a:lstStyle>
          <a:p>
            <a:r>
              <a:rPr lang="en-US"/>
              <a:t>This is a generic</a:t>
            </a:r>
            <a:br>
              <a:rPr lang="en-US"/>
            </a:br>
            <a:r>
              <a:rPr lang="en-US"/>
              <a:t>slide show</a:t>
            </a:r>
            <a:br>
              <a:rPr lang="en-US"/>
            </a:br>
            <a:r>
              <a:rPr lang="en-US"/>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878417" y="3933767"/>
            <a:ext cx="6680581" cy="318029"/>
          </a:xfrm>
        </p:spPr>
        <p:txBody>
          <a:bodyPr>
            <a:noAutofit/>
          </a:bodyPr>
          <a:lstStyle>
            <a:lvl1pPr marL="0" indent="0">
              <a:lnSpc>
                <a:spcPct val="100000"/>
              </a:lnSpc>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878417" y="4380808"/>
            <a:ext cx="6680581" cy="318029"/>
          </a:xfrm>
        </p:spPr>
        <p:txBody>
          <a:bodyPr>
            <a:noAutofit/>
          </a:bodyPr>
          <a:lstStyle>
            <a:lvl1pPr marL="0" indent="0">
              <a:lnSpc>
                <a:spcPct val="100000"/>
              </a:lnSpc>
              <a:buNone/>
              <a:defRPr sz="1200" b="1">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8056880" y="5145168"/>
            <a:ext cx="3627120" cy="318029"/>
          </a:xfrm>
        </p:spPr>
        <p:txBody>
          <a:bodyPr rIns="0">
            <a:noAutofit/>
          </a:bodyPr>
          <a:lstStyle>
            <a:lvl1pPr marL="0" indent="0" algn="r">
              <a:buNone/>
              <a:defRPr sz="1000" b="0">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As of 0/00/22</a:t>
            </a:r>
          </a:p>
        </p:txBody>
      </p:sp>
      <p:sp>
        <p:nvSpPr>
          <p:cNvPr id="4" name="Rounded Rectangle 3">
            <a:extLst>
              <a:ext uri="{FF2B5EF4-FFF2-40B4-BE49-F238E27FC236}">
                <a16:creationId xmlns:a16="http://schemas.microsoft.com/office/drawing/2014/main" id="{6500C80F-BCFC-5EF7-47BD-637F21B5D025}"/>
              </a:ext>
            </a:extLst>
          </p:cNvPr>
          <p:cNvSpPr/>
          <p:nvPr userDrawn="1"/>
        </p:nvSpPr>
        <p:spPr>
          <a:xfrm>
            <a:off x="7894319" y="1435608"/>
            <a:ext cx="3786519" cy="3566160"/>
          </a:xfrm>
          <a:prstGeom prst="roundRect">
            <a:avLst>
              <a:gd name="adj" fmla="val 5167"/>
            </a:avLst>
          </a:prstGeom>
          <a:solidFill>
            <a:srgbClr val="577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endParaRPr lang="en-US" sz="1800"/>
          </a:p>
        </p:txBody>
      </p:sp>
      <p:sp>
        <p:nvSpPr>
          <p:cNvPr id="5" name="Text Placeholder 11">
            <a:extLst>
              <a:ext uri="{FF2B5EF4-FFF2-40B4-BE49-F238E27FC236}">
                <a16:creationId xmlns:a16="http://schemas.microsoft.com/office/drawing/2014/main" id="{8C571D55-F2B1-C245-9CB6-1C2B11B8D690}"/>
              </a:ext>
            </a:extLst>
          </p:cNvPr>
          <p:cNvSpPr>
            <a:spLocks noGrp="1"/>
          </p:cNvSpPr>
          <p:nvPr>
            <p:ph type="body" sz="quarter" idx="13" hasCustomPrompt="1"/>
          </p:nvPr>
        </p:nvSpPr>
        <p:spPr>
          <a:xfrm>
            <a:off x="8056880" y="1810513"/>
            <a:ext cx="3508755" cy="2297885"/>
          </a:xfrm>
        </p:spPr>
        <p:txBody>
          <a:bodyPr lIns="91440" tIns="45720" bIns="45720" anchor="t">
            <a:noAutofit/>
          </a:bodyPr>
          <a:lstStyle>
            <a:lvl1pPr marL="0" indent="0" algn="l">
              <a:lnSpc>
                <a:spcPts val="2700"/>
              </a:lnSpc>
              <a:buNone/>
              <a:tabLst/>
              <a:defRPr sz="1800" i="1">
                <a:solidFill>
                  <a:schemeClr val="bg1"/>
                </a:solidFill>
                <a:latin typeface="Georgia Pro" panose="020405020504050203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“Our focus is establishing long lasting, sustainable client relationships and providing investment solutions for clients’ goals through every economic cycle.”</a:t>
            </a:r>
          </a:p>
        </p:txBody>
      </p:sp>
      <p:sp>
        <p:nvSpPr>
          <p:cNvPr id="9" name="Text Placeholder 11">
            <a:extLst>
              <a:ext uri="{FF2B5EF4-FFF2-40B4-BE49-F238E27FC236}">
                <a16:creationId xmlns:a16="http://schemas.microsoft.com/office/drawing/2014/main" id="{E87F3AAB-C917-85C1-687B-A7275A52C86F}"/>
              </a:ext>
            </a:extLst>
          </p:cNvPr>
          <p:cNvSpPr>
            <a:spLocks noGrp="1"/>
          </p:cNvSpPr>
          <p:nvPr>
            <p:ph type="body" sz="quarter" idx="14" hasCustomPrompt="1"/>
          </p:nvPr>
        </p:nvSpPr>
        <p:spPr>
          <a:xfrm>
            <a:off x="8058046" y="4251797"/>
            <a:ext cx="3507589" cy="318029"/>
          </a:xfrm>
        </p:spPr>
        <p:txBody>
          <a:bodyPr>
            <a:noAutofit/>
          </a:bodyPr>
          <a:lstStyle>
            <a:lvl1pPr marL="0" indent="0" algn="r">
              <a:lnSpc>
                <a:spcPct val="100000"/>
              </a:lnSpc>
              <a:buNone/>
              <a:defRPr sz="1400"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Add source here</a:t>
            </a:r>
          </a:p>
        </p:txBody>
      </p:sp>
      <p:sp>
        <p:nvSpPr>
          <p:cNvPr id="3" name="TextBox 2">
            <a:extLst>
              <a:ext uri="{FF2B5EF4-FFF2-40B4-BE49-F238E27FC236}">
                <a16:creationId xmlns:a16="http://schemas.microsoft.com/office/drawing/2014/main" id="{55702E55-5401-953C-26AC-9048F69ABD63}"/>
              </a:ext>
            </a:extLst>
          </p:cNvPr>
          <p:cNvSpPr txBox="1"/>
          <p:nvPr userDrawn="1"/>
        </p:nvSpPr>
        <p:spPr>
          <a:xfrm>
            <a:off x="5559493"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grpSp>
        <p:nvGrpSpPr>
          <p:cNvPr id="6" name="Group 4">
            <a:extLst>
              <a:ext uri="{FF2B5EF4-FFF2-40B4-BE49-F238E27FC236}">
                <a16:creationId xmlns:a16="http://schemas.microsoft.com/office/drawing/2014/main" id="{9896988B-2BAB-323A-137D-C326956A0999}"/>
              </a:ext>
            </a:extLst>
          </p:cNvPr>
          <p:cNvGrpSpPr>
            <a:grpSpLocks noChangeAspect="1"/>
          </p:cNvGrpSpPr>
          <p:nvPr userDrawn="1"/>
        </p:nvGrpSpPr>
        <p:grpSpPr bwMode="auto">
          <a:xfrm>
            <a:off x="393700" y="465138"/>
            <a:ext cx="1546225" cy="392112"/>
            <a:chOff x="248" y="293"/>
            <a:chExt cx="974" cy="247"/>
          </a:xfrm>
        </p:grpSpPr>
        <p:sp>
          <p:nvSpPr>
            <p:cNvPr id="8" name="AutoShape 3">
              <a:extLst>
                <a:ext uri="{FF2B5EF4-FFF2-40B4-BE49-F238E27FC236}">
                  <a16:creationId xmlns:a16="http://schemas.microsoft.com/office/drawing/2014/main" id="{778489B1-9601-B3F7-AAB8-5CD5E2EC0E6C}"/>
                </a:ext>
              </a:extLst>
            </p:cNvPr>
            <p:cNvSpPr>
              <a:spLocks noChangeAspect="1" noChangeArrowheads="1" noTextEdit="1"/>
            </p:cNvSpPr>
            <p:nvPr userDrawn="1"/>
          </p:nvSpPr>
          <p:spPr bwMode="auto">
            <a:xfrm>
              <a:off x="248" y="293"/>
              <a:ext cx="974"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690A3F37-2716-FF7E-EA12-34F29FF642F8}"/>
                </a:ext>
              </a:extLst>
            </p:cNvPr>
            <p:cNvSpPr>
              <a:spLocks/>
            </p:cNvSpPr>
            <p:nvPr userDrawn="1"/>
          </p:nvSpPr>
          <p:spPr bwMode="auto">
            <a:xfrm>
              <a:off x="254" y="294"/>
              <a:ext cx="973" cy="246"/>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rgbClr val="FFFE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1" name="Picture 10">
            <a:extLst>
              <a:ext uri="{FF2B5EF4-FFF2-40B4-BE49-F238E27FC236}">
                <a16:creationId xmlns:a16="http://schemas.microsoft.com/office/drawing/2014/main" id="{2CDF0B30-3921-757A-C689-D5DB64EFCE4D}"/>
              </a:ext>
            </a:extLst>
          </p:cNvPr>
          <p:cNvPicPr>
            <a:picLocks noChangeAspect="1"/>
          </p:cNvPicPr>
          <p:nvPr userDrawn="1"/>
        </p:nvPicPr>
        <p:blipFill>
          <a:blip r:embed="rId2"/>
          <a:stretch>
            <a:fillRect/>
          </a:stretch>
        </p:blipFill>
        <p:spPr>
          <a:xfrm>
            <a:off x="392178" y="6184666"/>
            <a:ext cx="495052" cy="495052"/>
          </a:xfrm>
          <a:prstGeom prst="rect">
            <a:avLst/>
          </a:prstGeom>
        </p:spPr>
      </p:pic>
    </p:spTree>
    <p:extLst>
      <p:ext uri="{BB962C8B-B14F-4D97-AF65-F5344CB8AC3E}">
        <p14:creationId xmlns:p14="http://schemas.microsoft.com/office/powerpoint/2010/main" val="3967918708"/>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a:xfrm>
            <a:off x="768096" y="1243584"/>
            <a:ext cx="6318504" cy="2258568"/>
          </a:xfrm>
        </p:spPr>
        <p:txBody>
          <a:bodyPr rIns="45720" anchor="b">
            <a:noAutofit/>
          </a:bodyPr>
          <a:lstStyle>
            <a:lvl1pPr algn="l">
              <a:defRPr sz="4800">
                <a:solidFill>
                  <a:schemeClr val="tx1">
                    <a:lumMod val="65000"/>
                    <a:lumOff val="35000"/>
                  </a:schemeClr>
                </a:solidFill>
                <a:latin typeface="Georgia Pro" panose="02040502050405020303" pitchFamily="18" charset="0"/>
              </a:defRPr>
            </a:lvl1pPr>
          </a:lstStyle>
          <a:p>
            <a:r>
              <a:rPr lang="en-US" dirty="0"/>
              <a:t>This is a generic</a:t>
            </a:r>
            <a:br>
              <a:rPr lang="en-US" dirty="0"/>
            </a:br>
            <a:r>
              <a:rPr lang="en-US" dirty="0"/>
              <a:t>slide show</a:t>
            </a:r>
            <a:br>
              <a:rPr lang="en-US" dirty="0"/>
            </a:br>
            <a:r>
              <a:rPr lang="en-US" dirty="0"/>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7" y="3933767"/>
            <a:ext cx="6318504" cy="318029"/>
          </a:xfrm>
        </p:spPr>
        <p:txBody>
          <a:bodyPr>
            <a:noAutofit/>
          </a:bodyPr>
          <a:lstStyle>
            <a:lvl1pPr marL="0" indent="0">
              <a:lnSpc>
                <a:spcPct val="100000"/>
              </a:lnSpc>
              <a:buNone/>
              <a:defRPr sz="1400">
                <a:solidFill>
                  <a:schemeClr val="tx1">
                    <a:lumMod val="65000"/>
                    <a:lumOff val="3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pic>
        <p:nvPicPr>
          <p:cNvPr id="13" name="Picture 12">
            <a:extLst>
              <a:ext uri="{FF2B5EF4-FFF2-40B4-BE49-F238E27FC236}">
                <a16:creationId xmlns:a16="http://schemas.microsoft.com/office/drawing/2014/main" id="{0DE90707-94A6-57B8-09F7-380A19705827}"/>
              </a:ext>
            </a:extLst>
          </p:cNvPr>
          <p:cNvPicPr>
            <a:picLocks noChangeAspect="1"/>
          </p:cNvPicPr>
          <p:nvPr userDrawn="1"/>
        </p:nvPicPr>
        <p:blipFill>
          <a:blip r:embed="rId2"/>
          <a:stretch>
            <a:fillRect/>
          </a:stretch>
        </p:blipFill>
        <p:spPr>
          <a:xfrm>
            <a:off x="7530578" y="898902"/>
            <a:ext cx="4263644" cy="4498975"/>
          </a:xfrm>
          <a:prstGeom prst="rect">
            <a:avLst/>
          </a:prstGeom>
        </p:spPr>
      </p:pic>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7" y="4380808"/>
            <a:ext cx="6318504" cy="318029"/>
          </a:xfrm>
        </p:spPr>
        <p:txBody>
          <a:bodyPr>
            <a:noAutofit/>
          </a:bodyPr>
          <a:lstStyle>
            <a:lvl1pPr marL="0" indent="0">
              <a:lnSpc>
                <a:spcPct val="100000"/>
              </a:lnSpc>
              <a:buNone/>
              <a:defRPr sz="1400" b="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7530577" y="5464541"/>
            <a:ext cx="4263645" cy="318029"/>
          </a:xfrm>
        </p:spPr>
        <p:txBody>
          <a:bodyPr rIns="0">
            <a:noAutofit/>
          </a:bodyPr>
          <a:lstStyle>
            <a:lvl1pPr marL="0" indent="0" algn="r">
              <a:buNone/>
              <a:defRPr sz="1000" b="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0/00/22</a:t>
            </a:r>
          </a:p>
        </p:txBody>
      </p:sp>
      <p:sp>
        <p:nvSpPr>
          <p:cNvPr id="24" name="Rectangle 23">
            <a:extLst>
              <a:ext uri="{FF2B5EF4-FFF2-40B4-BE49-F238E27FC236}">
                <a16:creationId xmlns:a16="http://schemas.microsoft.com/office/drawing/2014/main" id="{B2C57592-7291-6F4B-C1EE-3C00C5C176E8}"/>
              </a:ext>
            </a:extLst>
          </p:cNvPr>
          <p:cNvSpPr/>
          <p:nvPr userDrawn="1"/>
        </p:nvSpPr>
        <p:spPr>
          <a:xfrm>
            <a:off x="537633" y="6282645"/>
            <a:ext cx="448733" cy="3401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reeform 5">
            <a:extLst>
              <a:ext uri="{FF2B5EF4-FFF2-40B4-BE49-F238E27FC236}">
                <a16:creationId xmlns:a16="http://schemas.microsoft.com/office/drawing/2014/main" id="{3803FCD4-821C-B3CC-A5D0-19328DC7D4CE}"/>
              </a:ext>
            </a:extLst>
          </p:cNvPr>
          <p:cNvSpPr>
            <a:spLocks/>
          </p:cNvSpPr>
          <p:nvPr userDrawn="1"/>
        </p:nvSpPr>
        <p:spPr bwMode="auto">
          <a:xfrm>
            <a:off x="403225" y="466725"/>
            <a:ext cx="1544638" cy="390525"/>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1CE2C972-BFFF-1471-3215-FF1F09676CAE}"/>
              </a:ext>
            </a:extLst>
          </p:cNvPr>
          <p:cNvPicPr>
            <a:picLocks noChangeAspect="1"/>
          </p:cNvPicPr>
          <p:nvPr userDrawn="1"/>
        </p:nvPicPr>
        <p:blipFill>
          <a:blip r:embed="rId3"/>
          <a:stretch>
            <a:fillRect/>
          </a:stretch>
        </p:blipFill>
        <p:spPr>
          <a:xfrm>
            <a:off x="392178" y="6184666"/>
            <a:ext cx="495052" cy="495052"/>
          </a:xfrm>
          <a:prstGeom prst="rect">
            <a:avLst/>
          </a:prstGeom>
        </p:spPr>
      </p:pic>
      <p:sp>
        <p:nvSpPr>
          <p:cNvPr id="5" name="TextBox 4">
            <a:extLst>
              <a:ext uri="{FF2B5EF4-FFF2-40B4-BE49-F238E27FC236}">
                <a16:creationId xmlns:a16="http://schemas.microsoft.com/office/drawing/2014/main" id="{00871529-CC94-DAB5-3122-E565F845D15B}"/>
              </a:ext>
            </a:extLst>
          </p:cNvPr>
          <p:cNvSpPr txBox="1"/>
          <p:nvPr userDrawn="1"/>
        </p:nvSpPr>
        <p:spPr>
          <a:xfrm>
            <a:off x="5274791"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dirty="0">
                <a:solidFill>
                  <a:schemeClr val="tx1">
                    <a:lumMod val="65000"/>
                    <a:lumOff val="35000"/>
                  </a:schemeClr>
                </a:solidFill>
                <a:effectLst/>
                <a:latin typeface="Arial Narrow" panose="020B0604020202020204" pitchFamily="34" charset="0"/>
              </a:rPr>
              <a:t>FOR FINANCIAL PROFESSIONAL USE ONLY. NOT FOR USE WITH THE PUBLIC..</a:t>
            </a:r>
            <a:endParaRPr lang="en-US" sz="800" dirty="0">
              <a:solidFill>
                <a:schemeClr val="tx1">
                  <a:lumMod val="65000"/>
                  <a:lumOff val="35000"/>
                </a:schemeClr>
              </a:solidFill>
            </a:endParaRPr>
          </a:p>
        </p:txBody>
      </p:sp>
      <p:sp>
        <p:nvSpPr>
          <p:cNvPr id="8" name="TextBox 7">
            <a:extLst>
              <a:ext uri="{FF2B5EF4-FFF2-40B4-BE49-F238E27FC236}">
                <a16:creationId xmlns:a16="http://schemas.microsoft.com/office/drawing/2014/main" id="{28B1104C-E3EA-1884-FFEC-0F07CE243A92}"/>
              </a:ext>
            </a:extLst>
          </p:cNvPr>
          <p:cNvSpPr txBox="1"/>
          <p:nvPr userDrawn="1"/>
        </p:nvSpPr>
        <p:spPr>
          <a:xfrm>
            <a:off x="11182067" y="6533097"/>
            <a:ext cx="642175" cy="123111"/>
          </a:xfrm>
          <a:prstGeom prst="rect">
            <a:avLst/>
          </a:prstGeom>
          <a:noFill/>
        </p:spPr>
        <p:txBody>
          <a:bodyPr wrap="square" lIns="0" tIns="0" rIns="0" bIns="0" rtlCol="0">
            <a:spAutoFit/>
          </a:bodyPr>
          <a:lstStyle/>
          <a:p>
            <a:pPr algn="r"/>
            <a:fld id="{EE35DB6E-10A3-9347-8CBD-E4991E46C6E2}" type="slidenum">
              <a:rPr lang="en-US" sz="800" smtClean="0">
                <a:solidFill>
                  <a:schemeClr val="accent1"/>
                </a:solidFill>
              </a:rPr>
              <a:pPr algn="r"/>
              <a:t>‹#›</a:t>
            </a:fld>
            <a:endParaRPr lang="en-US" sz="800" dirty="0">
              <a:solidFill>
                <a:schemeClr val="accent1"/>
              </a:solidFill>
            </a:endParaRPr>
          </a:p>
        </p:txBody>
      </p:sp>
    </p:spTree>
    <p:extLst>
      <p:ext uri="{BB962C8B-B14F-4D97-AF65-F5344CB8AC3E}">
        <p14:creationId xmlns:p14="http://schemas.microsoft.com/office/powerpoint/2010/main" val="3075388751"/>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10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hasCustomPrompt="1"/>
          </p:nvPr>
        </p:nvSpPr>
        <p:spPr>
          <a:xfrm>
            <a:off x="878276" y="1947304"/>
            <a:ext cx="6680763" cy="1556858"/>
          </a:xfrm>
        </p:spPr>
        <p:txBody>
          <a:bodyPr rIns="45720" anchor="t">
            <a:noAutofit/>
          </a:bodyPr>
          <a:lstStyle>
            <a:lvl1pPr algn="l">
              <a:defRPr sz="4000">
                <a:solidFill>
                  <a:schemeClr val="tx1">
                    <a:lumMod val="65000"/>
                    <a:lumOff val="35000"/>
                  </a:schemeClr>
                </a:solidFill>
                <a:latin typeface="Georgia Pro" panose="02040502050405020303" pitchFamily="18" charset="0"/>
              </a:defRPr>
            </a:lvl1pPr>
          </a:lstStyle>
          <a:p>
            <a:r>
              <a:rPr lang="en-US" dirty="0"/>
              <a:t>This is a generic</a:t>
            </a:r>
            <a:br>
              <a:rPr lang="en-US" dirty="0"/>
            </a:br>
            <a:r>
              <a:rPr lang="en-US" dirty="0"/>
              <a:t>slide show</a:t>
            </a:r>
            <a:br>
              <a:rPr lang="en-US" dirty="0"/>
            </a:br>
            <a:r>
              <a:rPr lang="en-US" dirty="0"/>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878417" y="3933767"/>
            <a:ext cx="6680581" cy="318029"/>
          </a:xfrm>
        </p:spPr>
        <p:txBody>
          <a:bodyPr>
            <a:noAutofit/>
          </a:bodyPr>
          <a:lstStyle>
            <a:lvl1pPr marL="0" indent="0">
              <a:lnSpc>
                <a:spcPct val="100000"/>
              </a:lnSpc>
              <a:buNone/>
              <a:defRPr sz="1200">
                <a:solidFill>
                  <a:schemeClr val="tx1">
                    <a:lumMod val="65000"/>
                    <a:lumOff val="3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878417" y="4380808"/>
            <a:ext cx="6680581" cy="318029"/>
          </a:xfrm>
        </p:spPr>
        <p:txBody>
          <a:bodyPr>
            <a:noAutofit/>
          </a:bodyPr>
          <a:lstStyle>
            <a:lvl1pPr marL="0" indent="0">
              <a:lnSpc>
                <a:spcPct val="100000"/>
              </a:lnSpc>
              <a:buNone/>
              <a:defRPr sz="1200" b="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8056880" y="5145168"/>
            <a:ext cx="3627120" cy="318029"/>
          </a:xfrm>
        </p:spPr>
        <p:txBody>
          <a:bodyPr rIns="0">
            <a:noAutofit/>
          </a:bodyPr>
          <a:lstStyle>
            <a:lvl1pPr marL="0" indent="0" algn="r">
              <a:buNone/>
              <a:defRPr sz="1000" b="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As of 0/00/22</a:t>
            </a:r>
          </a:p>
        </p:txBody>
      </p:sp>
      <p:sp>
        <p:nvSpPr>
          <p:cNvPr id="4" name="Rounded Rectangle 3">
            <a:extLst>
              <a:ext uri="{FF2B5EF4-FFF2-40B4-BE49-F238E27FC236}">
                <a16:creationId xmlns:a16="http://schemas.microsoft.com/office/drawing/2014/main" id="{6500C80F-BCFC-5EF7-47BD-637F21B5D025}"/>
              </a:ext>
            </a:extLst>
          </p:cNvPr>
          <p:cNvSpPr/>
          <p:nvPr userDrawn="1"/>
        </p:nvSpPr>
        <p:spPr>
          <a:xfrm>
            <a:off x="7894319" y="1435608"/>
            <a:ext cx="3786519" cy="3566160"/>
          </a:xfrm>
          <a:prstGeom prst="roundRect">
            <a:avLst>
              <a:gd name="adj" fmla="val 5167"/>
            </a:avLst>
          </a:prstGeom>
          <a:solidFill>
            <a:srgbClr val="9DA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a:p>
        </p:txBody>
      </p:sp>
      <p:sp>
        <p:nvSpPr>
          <p:cNvPr id="5" name="Text Placeholder 11">
            <a:extLst>
              <a:ext uri="{FF2B5EF4-FFF2-40B4-BE49-F238E27FC236}">
                <a16:creationId xmlns:a16="http://schemas.microsoft.com/office/drawing/2014/main" id="{8C571D55-F2B1-C245-9CB6-1C2B11B8D690}"/>
              </a:ext>
            </a:extLst>
          </p:cNvPr>
          <p:cNvSpPr>
            <a:spLocks noGrp="1"/>
          </p:cNvSpPr>
          <p:nvPr>
            <p:ph type="body" sz="quarter" idx="13" hasCustomPrompt="1"/>
          </p:nvPr>
        </p:nvSpPr>
        <p:spPr>
          <a:xfrm>
            <a:off x="8056880" y="1810513"/>
            <a:ext cx="3508755" cy="2297885"/>
          </a:xfrm>
        </p:spPr>
        <p:txBody>
          <a:bodyPr lIns="91440" tIns="45720" bIns="45720" anchor="t">
            <a:noAutofit/>
          </a:bodyPr>
          <a:lstStyle>
            <a:lvl1pPr marL="0" indent="0" algn="l">
              <a:lnSpc>
                <a:spcPts val="2700"/>
              </a:lnSpc>
              <a:buNone/>
              <a:tabLst/>
              <a:defRPr sz="1800" i="1">
                <a:solidFill>
                  <a:schemeClr val="accent1"/>
                </a:solidFill>
                <a:latin typeface="Georgia Pro" panose="020405020504050203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“Our focus is establishing long lasting, sustainable client relationships and providing investment solutions for clients’ goals through every economic cycle.”</a:t>
            </a:r>
          </a:p>
        </p:txBody>
      </p:sp>
      <p:sp>
        <p:nvSpPr>
          <p:cNvPr id="9" name="Text Placeholder 11">
            <a:extLst>
              <a:ext uri="{FF2B5EF4-FFF2-40B4-BE49-F238E27FC236}">
                <a16:creationId xmlns:a16="http://schemas.microsoft.com/office/drawing/2014/main" id="{E87F3AAB-C917-85C1-687B-A7275A52C86F}"/>
              </a:ext>
            </a:extLst>
          </p:cNvPr>
          <p:cNvSpPr>
            <a:spLocks noGrp="1"/>
          </p:cNvSpPr>
          <p:nvPr>
            <p:ph type="body" sz="quarter" idx="14" hasCustomPrompt="1"/>
          </p:nvPr>
        </p:nvSpPr>
        <p:spPr>
          <a:xfrm>
            <a:off x="8058046" y="4251797"/>
            <a:ext cx="3507589" cy="318029"/>
          </a:xfrm>
        </p:spPr>
        <p:txBody>
          <a:bodyPr>
            <a:noAutofit/>
          </a:bodyPr>
          <a:lstStyle>
            <a:lvl1pPr marL="0" indent="0" algn="r">
              <a:lnSpc>
                <a:spcPct val="100000"/>
              </a:lnSpc>
              <a:buNone/>
              <a:defRPr sz="1400" i="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Add source here</a:t>
            </a:r>
          </a:p>
        </p:txBody>
      </p:sp>
      <p:sp>
        <p:nvSpPr>
          <p:cNvPr id="6" name="Freeform 5">
            <a:extLst>
              <a:ext uri="{FF2B5EF4-FFF2-40B4-BE49-F238E27FC236}">
                <a16:creationId xmlns:a16="http://schemas.microsoft.com/office/drawing/2014/main" id="{94D15F7F-FBE5-50BF-8051-94D030B5BB6E}"/>
              </a:ext>
            </a:extLst>
          </p:cNvPr>
          <p:cNvSpPr>
            <a:spLocks/>
          </p:cNvSpPr>
          <p:nvPr userDrawn="1"/>
        </p:nvSpPr>
        <p:spPr bwMode="auto">
          <a:xfrm>
            <a:off x="403225" y="466725"/>
            <a:ext cx="1544638" cy="390525"/>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C6FADF70-B377-E5D1-D84F-519C38BB2C55}"/>
              </a:ext>
            </a:extLst>
          </p:cNvPr>
          <p:cNvPicPr>
            <a:picLocks noChangeAspect="1"/>
          </p:cNvPicPr>
          <p:nvPr userDrawn="1"/>
        </p:nvPicPr>
        <p:blipFill>
          <a:blip r:embed="rId2"/>
          <a:stretch>
            <a:fillRect/>
          </a:stretch>
        </p:blipFill>
        <p:spPr>
          <a:xfrm>
            <a:off x="392178" y="6184666"/>
            <a:ext cx="495052" cy="495052"/>
          </a:xfrm>
          <a:prstGeom prst="rect">
            <a:avLst/>
          </a:prstGeom>
        </p:spPr>
      </p:pic>
      <p:sp>
        <p:nvSpPr>
          <p:cNvPr id="10" name="TextBox 9">
            <a:extLst>
              <a:ext uri="{FF2B5EF4-FFF2-40B4-BE49-F238E27FC236}">
                <a16:creationId xmlns:a16="http://schemas.microsoft.com/office/drawing/2014/main" id="{48FECC73-F068-9BC4-781E-188FB16E615B}"/>
              </a:ext>
            </a:extLst>
          </p:cNvPr>
          <p:cNvSpPr txBox="1"/>
          <p:nvPr userDrawn="1"/>
        </p:nvSpPr>
        <p:spPr>
          <a:xfrm>
            <a:off x="5274791"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dirty="0">
                <a:solidFill>
                  <a:schemeClr val="tx1">
                    <a:lumMod val="65000"/>
                    <a:lumOff val="35000"/>
                  </a:schemeClr>
                </a:solidFill>
                <a:effectLst/>
                <a:latin typeface="Arial Narrow" panose="020B0604020202020204" pitchFamily="34" charset="0"/>
              </a:rPr>
              <a:t>FOR FINANCIAL PROFESSIONAL USE ONLY. NOT FOR USE WITH THE PUBLIC..</a:t>
            </a:r>
            <a:endParaRPr lang="en-US" sz="800" dirty="0">
              <a:solidFill>
                <a:schemeClr val="tx1">
                  <a:lumMod val="65000"/>
                  <a:lumOff val="35000"/>
                </a:schemeClr>
              </a:solidFill>
            </a:endParaRPr>
          </a:p>
        </p:txBody>
      </p:sp>
      <p:sp>
        <p:nvSpPr>
          <p:cNvPr id="11" name="TextBox 10">
            <a:extLst>
              <a:ext uri="{FF2B5EF4-FFF2-40B4-BE49-F238E27FC236}">
                <a16:creationId xmlns:a16="http://schemas.microsoft.com/office/drawing/2014/main" id="{97ADA048-CAEE-190A-3006-2AA0597013E6}"/>
              </a:ext>
            </a:extLst>
          </p:cNvPr>
          <p:cNvSpPr txBox="1"/>
          <p:nvPr userDrawn="1"/>
        </p:nvSpPr>
        <p:spPr>
          <a:xfrm>
            <a:off x="11182067" y="6533097"/>
            <a:ext cx="642175" cy="123111"/>
          </a:xfrm>
          <a:prstGeom prst="rect">
            <a:avLst/>
          </a:prstGeom>
          <a:noFill/>
        </p:spPr>
        <p:txBody>
          <a:bodyPr wrap="square" lIns="0" tIns="0" rIns="0" bIns="0" rtlCol="0">
            <a:spAutoFit/>
          </a:bodyPr>
          <a:lstStyle/>
          <a:p>
            <a:pPr algn="r"/>
            <a:fld id="{EE35DB6E-10A3-9347-8CBD-E4991E46C6E2}" type="slidenum">
              <a:rPr lang="en-US" sz="800" smtClean="0">
                <a:solidFill>
                  <a:schemeClr val="accent1"/>
                </a:solidFill>
              </a:rPr>
              <a:pPr algn="r"/>
              <a:t>‹#›</a:t>
            </a:fld>
            <a:endParaRPr lang="en-US" sz="800" dirty="0">
              <a:solidFill>
                <a:schemeClr val="accent1"/>
              </a:solidFill>
            </a:endParaRPr>
          </a:p>
        </p:txBody>
      </p:sp>
    </p:spTree>
    <p:extLst>
      <p:ext uri="{BB962C8B-B14F-4D97-AF65-F5344CB8AC3E}">
        <p14:creationId xmlns:p14="http://schemas.microsoft.com/office/powerpoint/2010/main" val="896916763"/>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0"/>
            <a:ext cx="12192000" cy="5992586"/>
          </a:xfrm>
          <a:prstGeom prst="rect">
            <a:avLst/>
          </a:prstGeom>
          <a:solidFill>
            <a:srgbClr val="9D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658368" y="2737940"/>
            <a:ext cx="10604894" cy="180196"/>
          </a:xfrm>
        </p:spPr>
        <p:txBody>
          <a:bodyPr rIns="45720" anchor="b">
            <a:noAutofit/>
          </a:bodyPr>
          <a:lstStyle>
            <a:lvl1pPr algn="l">
              <a:lnSpc>
                <a:spcPct val="100000"/>
              </a:lnSpc>
              <a:defRPr sz="1100">
                <a:solidFill>
                  <a:schemeClr val="accent1"/>
                </a:solidFill>
                <a:latin typeface="Arial" panose="020B0604020202020204" pitchFamily="34" charset="0"/>
                <a:cs typeface="Arial" panose="020B0604020202020204" pitchFamily="34" charset="0"/>
              </a:defRPr>
            </a:lvl1pPr>
          </a:lstStyle>
          <a:p>
            <a:r>
              <a:rPr lang="en-US"/>
              <a:t>Document title goes here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658368" y="3364992"/>
            <a:ext cx="10604739" cy="1337715"/>
          </a:xfrm>
        </p:spPr>
        <p:txBody>
          <a:bodyPr>
            <a:noAutofit/>
          </a:bodyPr>
          <a:lstStyle>
            <a:lvl1pPr marL="0" indent="0">
              <a:lnSpc>
                <a:spcPct val="90000"/>
              </a:lnSpc>
              <a:spcAft>
                <a:spcPts val="0"/>
              </a:spcAft>
              <a:buNone/>
              <a:defRPr sz="4000">
                <a:solidFill>
                  <a:schemeClr val="accent1"/>
                </a:solidFill>
                <a:latin typeface="Georgia Pro" panose="020405020504050203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This is a divider slide</a:t>
            </a:r>
            <a:br>
              <a:rPr lang="en-US"/>
            </a:br>
            <a:r>
              <a:rPr lang="en-US"/>
              <a:t>copy goes here</a:t>
            </a:r>
          </a:p>
        </p:txBody>
      </p:sp>
      <p:cxnSp>
        <p:nvCxnSpPr>
          <p:cNvPr id="3" name="Straight Connector 2">
            <a:extLst>
              <a:ext uri="{FF2B5EF4-FFF2-40B4-BE49-F238E27FC236}">
                <a16:creationId xmlns:a16="http://schemas.microsoft.com/office/drawing/2014/main" id="{59AB5C5E-164B-3BA7-CEE5-A40200405D6E}"/>
              </a:ext>
            </a:extLst>
          </p:cNvPr>
          <p:cNvCxnSpPr/>
          <p:nvPr userDrawn="1"/>
        </p:nvCxnSpPr>
        <p:spPr>
          <a:xfrm>
            <a:off x="387236" y="2761488"/>
            <a:ext cx="0" cy="155448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4624E78-8B33-65EE-79AE-8E530037E3C1}"/>
              </a:ext>
            </a:extLst>
          </p:cNvPr>
          <p:cNvSpPr txBox="1"/>
          <p:nvPr userDrawn="1"/>
        </p:nvSpPr>
        <p:spPr>
          <a:xfrm>
            <a:off x="5559493"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pic>
        <p:nvPicPr>
          <p:cNvPr id="6" name="Picture 5">
            <a:extLst>
              <a:ext uri="{FF2B5EF4-FFF2-40B4-BE49-F238E27FC236}">
                <a16:creationId xmlns:a16="http://schemas.microsoft.com/office/drawing/2014/main" id="{CA1E0E09-AC58-310F-89F5-02F57B901D48}"/>
              </a:ext>
            </a:extLst>
          </p:cNvPr>
          <p:cNvPicPr>
            <a:picLocks noChangeAspect="1"/>
          </p:cNvPicPr>
          <p:nvPr userDrawn="1"/>
        </p:nvPicPr>
        <p:blipFill>
          <a:blip r:embed="rId2"/>
          <a:stretch>
            <a:fillRect/>
          </a:stretch>
        </p:blipFill>
        <p:spPr>
          <a:xfrm>
            <a:off x="392178" y="6184666"/>
            <a:ext cx="495052" cy="495052"/>
          </a:xfrm>
          <a:prstGeom prst="rect">
            <a:avLst/>
          </a:prstGeom>
        </p:spPr>
      </p:pic>
    </p:spTree>
    <p:extLst>
      <p:ext uri="{BB962C8B-B14F-4D97-AF65-F5344CB8AC3E}">
        <p14:creationId xmlns:p14="http://schemas.microsoft.com/office/powerpoint/2010/main" val="3476168243"/>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658368" y="2737940"/>
            <a:ext cx="10761628" cy="180196"/>
          </a:xfrm>
        </p:spPr>
        <p:txBody>
          <a:bodyPr rIns="45720" anchor="b">
            <a:noAutofit/>
          </a:bodyPr>
          <a:lstStyle>
            <a:lvl1pPr algn="l">
              <a:lnSpc>
                <a:spcPct val="100000"/>
              </a:lnSpc>
              <a:defRPr sz="1100">
                <a:solidFill>
                  <a:schemeClr val="accent1"/>
                </a:solidFill>
                <a:latin typeface="Arial" panose="020B0604020202020204" pitchFamily="34" charset="0"/>
                <a:cs typeface="Arial" panose="020B0604020202020204" pitchFamily="34" charset="0"/>
              </a:defRPr>
            </a:lvl1pPr>
          </a:lstStyle>
          <a:p>
            <a:r>
              <a:rPr lang="en-US"/>
              <a:t>Document title goes here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658368" y="3364992"/>
            <a:ext cx="10761471" cy="1337715"/>
          </a:xfrm>
        </p:spPr>
        <p:txBody>
          <a:bodyPr>
            <a:noAutofit/>
          </a:bodyPr>
          <a:lstStyle>
            <a:lvl1pPr marL="0" indent="0">
              <a:lnSpc>
                <a:spcPct val="90000"/>
              </a:lnSpc>
              <a:spcAft>
                <a:spcPts val="0"/>
              </a:spcAft>
              <a:buFont typeface="Arial" panose="020B0604020202020204" pitchFamily="34" charset="0"/>
              <a:buNone/>
              <a:defRPr sz="4000">
                <a:solidFill>
                  <a:schemeClr val="accent1"/>
                </a:solidFill>
                <a:latin typeface="Georgia Pro" panose="020405020504050203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This is a divider slide</a:t>
            </a:r>
            <a:br>
              <a:rPr lang="en-US" dirty="0"/>
            </a:br>
            <a:r>
              <a:rPr lang="en-US" dirty="0"/>
              <a:t>copy goes here</a:t>
            </a:r>
          </a:p>
        </p:txBody>
      </p:sp>
      <p:cxnSp>
        <p:nvCxnSpPr>
          <p:cNvPr id="9" name="Straight Connector 8">
            <a:extLst>
              <a:ext uri="{FF2B5EF4-FFF2-40B4-BE49-F238E27FC236}">
                <a16:creationId xmlns:a16="http://schemas.microsoft.com/office/drawing/2014/main" id="{34B2E1A4-3FF6-B28B-6562-0DEF7A753FAC}"/>
              </a:ext>
            </a:extLst>
          </p:cNvPr>
          <p:cNvCxnSpPr/>
          <p:nvPr userDrawn="1"/>
        </p:nvCxnSpPr>
        <p:spPr>
          <a:xfrm>
            <a:off x="387236" y="2761488"/>
            <a:ext cx="0" cy="155448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0CA1239-1130-2B23-C8A7-304FF17B4F90}"/>
              </a:ext>
            </a:extLst>
          </p:cNvPr>
          <p:cNvPicPr>
            <a:picLocks noChangeAspect="1"/>
          </p:cNvPicPr>
          <p:nvPr userDrawn="1"/>
        </p:nvPicPr>
        <p:blipFill>
          <a:blip r:embed="rId2"/>
          <a:stretch>
            <a:fillRect/>
          </a:stretch>
        </p:blipFill>
        <p:spPr>
          <a:xfrm>
            <a:off x="392178" y="6184666"/>
            <a:ext cx="495052" cy="495052"/>
          </a:xfrm>
          <a:prstGeom prst="rect">
            <a:avLst/>
          </a:prstGeom>
        </p:spPr>
      </p:pic>
      <p:sp>
        <p:nvSpPr>
          <p:cNvPr id="3" name="TextBox 2">
            <a:extLst>
              <a:ext uri="{FF2B5EF4-FFF2-40B4-BE49-F238E27FC236}">
                <a16:creationId xmlns:a16="http://schemas.microsoft.com/office/drawing/2014/main" id="{0EF7DC25-A251-D671-09E5-D3074600EDD6}"/>
              </a:ext>
            </a:extLst>
          </p:cNvPr>
          <p:cNvSpPr txBox="1"/>
          <p:nvPr userDrawn="1"/>
        </p:nvSpPr>
        <p:spPr>
          <a:xfrm>
            <a:off x="5274791"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dirty="0">
                <a:solidFill>
                  <a:schemeClr val="tx1">
                    <a:lumMod val="65000"/>
                    <a:lumOff val="35000"/>
                  </a:schemeClr>
                </a:solidFill>
                <a:effectLst/>
                <a:latin typeface="Arial Narrow" panose="020B0604020202020204" pitchFamily="34" charset="0"/>
              </a:rPr>
              <a:t>FOR FINANCIAL PROFESSIONAL USE ONLY. NOT FOR USE WITH THE PUBLIC..</a:t>
            </a:r>
            <a:endParaRPr lang="en-US" sz="800" dirty="0">
              <a:solidFill>
                <a:schemeClr val="tx1">
                  <a:lumMod val="65000"/>
                  <a:lumOff val="35000"/>
                </a:schemeClr>
              </a:solidFill>
            </a:endParaRPr>
          </a:p>
        </p:txBody>
      </p:sp>
      <p:sp>
        <p:nvSpPr>
          <p:cNvPr id="4" name="TextBox 3">
            <a:extLst>
              <a:ext uri="{FF2B5EF4-FFF2-40B4-BE49-F238E27FC236}">
                <a16:creationId xmlns:a16="http://schemas.microsoft.com/office/drawing/2014/main" id="{E4794AB2-2BBA-9FA9-3EF9-46EC952965E6}"/>
              </a:ext>
            </a:extLst>
          </p:cNvPr>
          <p:cNvSpPr txBox="1"/>
          <p:nvPr userDrawn="1"/>
        </p:nvSpPr>
        <p:spPr>
          <a:xfrm>
            <a:off x="11182067" y="6533097"/>
            <a:ext cx="642175" cy="123111"/>
          </a:xfrm>
          <a:prstGeom prst="rect">
            <a:avLst/>
          </a:prstGeom>
          <a:noFill/>
        </p:spPr>
        <p:txBody>
          <a:bodyPr wrap="square" lIns="0" tIns="0" rIns="0" bIns="0" rtlCol="0">
            <a:spAutoFit/>
          </a:bodyPr>
          <a:lstStyle/>
          <a:p>
            <a:pPr algn="r"/>
            <a:fld id="{EE35DB6E-10A3-9347-8CBD-E4991E46C6E2}" type="slidenum">
              <a:rPr lang="en-US" sz="800" smtClean="0">
                <a:solidFill>
                  <a:schemeClr val="accent1"/>
                </a:solidFill>
              </a:rPr>
              <a:pPr algn="r"/>
              <a:t>‹#›</a:t>
            </a:fld>
            <a:endParaRPr lang="en-US" sz="800" dirty="0">
              <a:solidFill>
                <a:schemeClr val="accent1"/>
              </a:solidFill>
            </a:endParaRPr>
          </a:p>
        </p:txBody>
      </p:sp>
    </p:spTree>
    <p:extLst>
      <p:ext uri="{BB962C8B-B14F-4D97-AF65-F5344CB8AC3E}">
        <p14:creationId xmlns:p14="http://schemas.microsoft.com/office/powerpoint/2010/main" val="1668017239"/>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658368" y="2737940"/>
            <a:ext cx="10720977" cy="180196"/>
          </a:xfrm>
        </p:spPr>
        <p:txBody>
          <a:bodyPr rIns="45720" anchor="b">
            <a:noAutofit/>
          </a:bodyPr>
          <a:lstStyle>
            <a:lvl1pPr algn="l">
              <a:lnSpc>
                <a:spcPct val="100000"/>
              </a:lnSpc>
              <a:defRPr sz="1100">
                <a:solidFill>
                  <a:schemeClr val="bg1"/>
                </a:solidFill>
                <a:latin typeface="Arial" panose="020B0604020202020204" pitchFamily="34" charset="0"/>
                <a:cs typeface="Arial" panose="020B0604020202020204" pitchFamily="34" charset="0"/>
              </a:defRPr>
            </a:lvl1pPr>
          </a:lstStyle>
          <a:p>
            <a:r>
              <a:rPr lang="en-US"/>
              <a:t>Document title goes here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658367" y="3364992"/>
            <a:ext cx="10720821" cy="1337715"/>
          </a:xfrm>
        </p:spPr>
        <p:txBody>
          <a:bodyPr>
            <a:noAutofit/>
          </a:bodyPr>
          <a:lstStyle>
            <a:lvl1pPr marL="0" indent="0">
              <a:lnSpc>
                <a:spcPct val="90000"/>
              </a:lnSpc>
              <a:spcAft>
                <a:spcPts val="0"/>
              </a:spcAft>
              <a:buNone/>
              <a:defRPr sz="4000">
                <a:solidFill>
                  <a:schemeClr val="bg1"/>
                </a:solidFill>
                <a:latin typeface="Georgia Pro" panose="020405020504050203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This is a divider slide</a:t>
            </a:r>
            <a:br>
              <a:rPr lang="en-US"/>
            </a:br>
            <a:r>
              <a:rPr lang="en-US"/>
              <a:t>copy goes here</a:t>
            </a:r>
          </a:p>
        </p:txBody>
      </p:sp>
      <p:cxnSp>
        <p:nvCxnSpPr>
          <p:cNvPr id="14" name="Straight Connector 13">
            <a:extLst>
              <a:ext uri="{FF2B5EF4-FFF2-40B4-BE49-F238E27FC236}">
                <a16:creationId xmlns:a16="http://schemas.microsoft.com/office/drawing/2014/main" id="{14F444B5-E582-579E-2D08-BA33130382E9}"/>
              </a:ext>
            </a:extLst>
          </p:cNvPr>
          <p:cNvCxnSpPr/>
          <p:nvPr userDrawn="1"/>
        </p:nvCxnSpPr>
        <p:spPr>
          <a:xfrm>
            <a:off x="384048" y="2761488"/>
            <a:ext cx="0" cy="15544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877459-C82B-FD6E-F212-CF1DFFE08AE8}"/>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pic>
        <p:nvPicPr>
          <p:cNvPr id="3" name="Picture 2">
            <a:extLst>
              <a:ext uri="{FF2B5EF4-FFF2-40B4-BE49-F238E27FC236}">
                <a16:creationId xmlns:a16="http://schemas.microsoft.com/office/drawing/2014/main" id="{1A42EE33-5A9D-611E-D0BB-E93EDA0B0A85}"/>
              </a:ext>
            </a:extLst>
          </p:cNvPr>
          <p:cNvPicPr>
            <a:picLocks noChangeAspect="1"/>
          </p:cNvPicPr>
          <p:nvPr userDrawn="1"/>
        </p:nvPicPr>
        <p:blipFill>
          <a:blip r:embed="rId2"/>
          <a:stretch>
            <a:fillRect/>
          </a:stretch>
        </p:blipFill>
        <p:spPr>
          <a:xfrm>
            <a:off x="392178" y="6184666"/>
            <a:ext cx="495052" cy="495052"/>
          </a:xfrm>
          <a:prstGeom prst="rect">
            <a:avLst/>
          </a:prstGeom>
        </p:spPr>
      </p:pic>
    </p:spTree>
    <p:extLst>
      <p:ext uri="{BB962C8B-B14F-4D97-AF65-F5344CB8AC3E}">
        <p14:creationId xmlns:p14="http://schemas.microsoft.com/office/powerpoint/2010/main" val="1854615973"/>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658368" y="2737940"/>
            <a:ext cx="10604898" cy="180196"/>
          </a:xfrm>
        </p:spPr>
        <p:txBody>
          <a:bodyPr rIns="45720" anchor="b">
            <a:noAutofit/>
          </a:bodyPr>
          <a:lstStyle>
            <a:lvl1pPr algn="l">
              <a:lnSpc>
                <a:spcPct val="100000"/>
              </a:lnSpc>
              <a:defRPr sz="1100">
                <a:solidFill>
                  <a:schemeClr val="bg1"/>
                </a:solidFill>
                <a:latin typeface="Arial" panose="020B0604020202020204" pitchFamily="34" charset="0"/>
                <a:cs typeface="Arial" panose="020B0604020202020204" pitchFamily="34" charset="0"/>
              </a:defRPr>
            </a:lvl1pPr>
          </a:lstStyle>
          <a:p>
            <a:r>
              <a:rPr lang="en-US"/>
              <a:t>Document title goes here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658368" y="3364992"/>
            <a:ext cx="10604743" cy="1337715"/>
          </a:xfrm>
        </p:spPr>
        <p:txBody>
          <a:bodyPr>
            <a:noAutofit/>
          </a:bodyPr>
          <a:lstStyle>
            <a:lvl1pPr marL="0" indent="0">
              <a:lnSpc>
                <a:spcPct val="90000"/>
              </a:lnSpc>
              <a:spcAft>
                <a:spcPts val="0"/>
              </a:spcAft>
              <a:buNone/>
              <a:defRPr sz="4000">
                <a:solidFill>
                  <a:schemeClr val="bg1"/>
                </a:solidFill>
                <a:latin typeface="Georgia Pro" panose="020405020504050203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This is a divider slide</a:t>
            </a:r>
            <a:br>
              <a:rPr lang="en-US"/>
            </a:br>
            <a:r>
              <a:rPr lang="en-US"/>
              <a:t>copy goes here</a:t>
            </a:r>
          </a:p>
        </p:txBody>
      </p:sp>
      <p:cxnSp>
        <p:nvCxnSpPr>
          <p:cNvPr id="9" name="Straight Connector 8">
            <a:extLst>
              <a:ext uri="{FF2B5EF4-FFF2-40B4-BE49-F238E27FC236}">
                <a16:creationId xmlns:a16="http://schemas.microsoft.com/office/drawing/2014/main" id="{6224E092-2223-04DE-6810-7D849166E774}"/>
              </a:ext>
            </a:extLst>
          </p:cNvPr>
          <p:cNvCxnSpPr/>
          <p:nvPr userDrawn="1"/>
        </p:nvCxnSpPr>
        <p:spPr>
          <a:xfrm>
            <a:off x="387236" y="2761488"/>
            <a:ext cx="0" cy="15544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DFA2BBA-72EA-5231-C1A0-B2D556AB1388}"/>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pic>
        <p:nvPicPr>
          <p:cNvPr id="3" name="Picture 2">
            <a:extLst>
              <a:ext uri="{FF2B5EF4-FFF2-40B4-BE49-F238E27FC236}">
                <a16:creationId xmlns:a16="http://schemas.microsoft.com/office/drawing/2014/main" id="{9123794E-F3CC-A7A0-8825-211E924AB58F}"/>
              </a:ext>
            </a:extLst>
          </p:cNvPr>
          <p:cNvPicPr>
            <a:picLocks noChangeAspect="1"/>
          </p:cNvPicPr>
          <p:nvPr userDrawn="1"/>
        </p:nvPicPr>
        <p:blipFill>
          <a:blip r:embed="rId2"/>
          <a:stretch>
            <a:fillRect/>
          </a:stretch>
        </p:blipFill>
        <p:spPr>
          <a:xfrm>
            <a:off x="392178" y="6184666"/>
            <a:ext cx="495052" cy="495052"/>
          </a:xfrm>
          <a:prstGeom prst="rect">
            <a:avLst/>
          </a:prstGeom>
        </p:spPr>
      </p:pic>
    </p:spTree>
    <p:extLst>
      <p:ext uri="{BB962C8B-B14F-4D97-AF65-F5344CB8AC3E}">
        <p14:creationId xmlns:p14="http://schemas.microsoft.com/office/powerpoint/2010/main" val="1631831963"/>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4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rgbClr val="BE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Box 22">
            <a:extLst>
              <a:ext uri="{FF2B5EF4-FFF2-40B4-BE49-F238E27FC236}">
                <a16:creationId xmlns:a16="http://schemas.microsoft.com/office/drawing/2014/main" id="{6DFA2BBA-72EA-5231-C1A0-B2D556AB1388}"/>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sp>
        <p:nvSpPr>
          <p:cNvPr id="3" name="Title 1">
            <a:extLst>
              <a:ext uri="{FF2B5EF4-FFF2-40B4-BE49-F238E27FC236}">
                <a16:creationId xmlns:a16="http://schemas.microsoft.com/office/drawing/2014/main" id="{E3855AD2-859E-5669-FFE0-C623D7D6BD92}"/>
              </a:ext>
            </a:extLst>
          </p:cNvPr>
          <p:cNvSpPr>
            <a:spLocks noGrp="1"/>
          </p:cNvSpPr>
          <p:nvPr>
            <p:ph type="ctrTitle" hasCustomPrompt="1"/>
          </p:nvPr>
        </p:nvSpPr>
        <p:spPr>
          <a:xfrm>
            <a:off x="658368" y="2737940"/>
            <a:ext cx="10761628" cy="180196"/>
          </a:xfrm>
        </p:spPr>
        <p:txBody>
          <a:bodyPr rIns="45720" anchor="b">
            <a:noAutofit/>
          </a:bodyPr>
          <a:lstStyle>
            <a:lvl1pPr algn="l">
              <a:lnSpc>
                <a:spcPct val="100000"/>
              </a:lnSpc>
              <a:defRPr sz="1100">
                <a:solidFill>
                  <a:schemeClr val="accent1"/>
                </a:solidFill>
                <a:latin typeface="Arial" panose="020B0604020202020204" pitchFamily="34" charset="0"/>
                <a:cs typeface="Arial" panose="020B0604020202020204" pitchFamily="34" charset="0"/>
              </a:defRPr>
            </a:lvl1pPr>
          </a:lstStyle>
          <a:p>
            <a:r>
              <a:rPr lang="en-US"/>
              <a:t>Document title goes here</a:t>
            </a:r>
          </a:p>
        </p:txBody>
      </p:sp>
      <p:sp>
        <p:nvSpPr>
          <p:cNvPr id="4" name="Text Placeholder 11">
            <a:extLst>
              <a:ext uri="{FF2B5EF4-FFF2-40B4-BE49-F238E27FC236}">
                <a16:creationId xmlns:a16="http://schemas.microsoft.com/office/drawing/2014/main" id="{E7D4FBF7-5916-70FA-3A36-6FEC057D1EEF}"/>
              </a:ext>
            </a:extLst>
          </p:cNvPr>
          <p:cNvSpPr>
            <a:spLocks noGrp="1"/>
          </p:cNvSpPr>
          <p:nvPr>
            <p:ph type="body" sz="quarter" idx="10" hasCustomPrompt="1"/>
          </p:nvPr>
        </p:nvSpPr>
        <p:spPr>
          <a:xfrm>
            <a:off x="658368" y="3364992"/>
            <a:ext cx="10761471" cy="1337715"/>
          </a:xfrm>
        </p:spPr>
        <p:txBody>
          <a:bodyPr>
            <a:noAutofit/>
          </a:bodyPr>
          <a:lstStyle>
            <a:lvl1pPr marL="0" indent="0">
              <a:lnSpc>
                <a:spcPct val="90000"/>
              </a:lnSpc>
              <a:spcAft>
                <a:spcPts val="0"/>
              </a:spcAft>
              <a:buFont typeface="Arial" panose="020B0604020202020204" pitchFamily="34" charset="0"/>
              <a:buNone/>
              <a:defRPr sz="4000">
                <a:solidFill>
                  <a:schemeClr val="accent1"/>
                </a:solidFill>
                <a:latin typeface="Georgia Pro" panose="020405020504050203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This is a divider slide</a:t>
            </a:r>
            <a:br>
              <a:rPr lang="en-US"/>
            </a:br>
            <a:r>
              <a:rPr lang="en-US"/>
              <a:t>copy goes here</a:t>
            </a:r>
          </a:p>
        </p:txBody>
      </p:sp>
      <p:cxnSp>
        <p:nvCxnSpPr>
          <p:cNvPr id="5" name="Straight Connector 4">
            <a:extLst>
              <a:ext uri="{FF2B5EF4-FFF2-40B4-BE49-F238E27FC236}">
                <a16:creationId xmlns:a16="http://schemas.microsoft.com/office/drawing/2014/main" id="{FF3367BD-264F-181E-F32E-D1D59C5C09F9}"/>
              </a:ext>
            </a:extLst>
          </p:cNvPr>
          <p:cNvCxnSpPr/>
          <p:nvPr userDrawn="1"/>
        </p:nvCxnSpPr>
        <p:spPr>
          <a:xfrm>
            <a:off x="387236" y="2761488"/>
            <a:ext cx="0" cy="155448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A3A39F8-6DD9-CAED-3DCF-408F7F188E4B}"/>
              </a:ext>
            </a:extLst>
          </p:cNvPr>
          <p:cNvPicPr>
            <a:picLocks noChangeAspect="1"/>
          </p:cNvPicPr>
          <p:nvPr userDrawn="1"/>
        </p:nvPicPr>
        <p:blipFill>
          <a:blip r:embed="rId2"/>
          <a:stretch>
            <a:fillRect/>
          </a:stretch>
        </p:blipFill>
        <p:spPr>
          <a:xfrm>
            <a:off x="392178" y="6184666"/>
            <a:ext cx="495052" cy="495052"/>
          </a:xfrm>
          <a:prstGeom prst="rect">
            <a:avLst/>
          </a:prstGeom>
        </p:spPr>
      </p:pic>
    </p:spTree>
    <p:extLst>
      <p:ext uri="{BB962C8B-B14F-4D97-AF65-F5344CB8AC3E}">
        <p14:creationId xmlns:p14="http://schemas.microsoft.com/office/powerpoint/2010/main" val="1900328086"/>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658368" y="2737940"/>
            <a:ext cx="10665306" cy="180196"/>
          </a:xfrm>
        </p:spPr>
        <p:txBody>
          <a:bodyPr rIns="45720" anchor="b">
            <a:noAutofit/>
          </a:bodyPr>
          <a:lstStyle>
            <a:lvl1pPr algn="l">
              <a:lnSpc>
                <a:spcPct val="100000"/>
              </a:lnSpc>
              <a:defRPr sz="1100">
                <a:solidFill>
                  <a:schemeClr val="bg1"/>
                </a:solidFill>
                <a:latin typeface="Arial" panose="020B0604020202020204" pitchFamily="34" charset="0"/>
                <a:cs typeface="Arial" panose="020B0604020202020204" pitchFamily="34" charset="0"/>
              </a:defRPr>
            </a:lvl1pPr>
          </a:lstStyle>
          <a:p>
            <a:r>
              <a:rPr lang="en-US"/>
              <a:t>Document title goes here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658367" y="3364992"/>
            <a:ext cx="10665305" cy="1337715"/>
          </a:xfrm>
        </p:spPr>
        <p:txBody>
          <a:bodyPr>
            <a:noAutofit/>
          </a:bodyPr>
          <a:lstStyle>
            <a:lvl1pPr marL="0" indent="0">
              <a:lnSpc>
                <a:spcPct val="90000"/>
              </a:lnSpc>
              <a:spcAft>
                <a:spcPts val="0"/>
              </a:spcAft>
              <a:buNone/>
              <a:defRPr sz="4000">
                <a:solidFill>
                  <a:schemeClr val="bg1"/>
                </a:solidFill>
                <a:latin typeface="Georgia Pro" panose="020405020504050203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This is a divider slide</a:t>
            </a:r>
            <a:br>
              <a:rPr lang="en-US"/>
            </a:br>
            <a:r>
              <a:rPr lang="en-US"/>
              <a:t>copy goes here</a:t>
            </a:r>
          </a:p>
        </p:txBody>
      </p:sp>
      <p:cxnSp>
        <p:nvCxnSpPr>
          <p:cNvPr id="9" name="Straight Connector 8">
            <a:extLst>
              <a:ext uri="{FF2B5EF4-FFF2-40B4-BE49-F238E27FC236}">
                <a16:creationId xmlns:a16="http://schemas.microsoft.com/office/drawing/2014/main" id="{E19FD82C-2FFE-E9DC-8CE6-BDF166B902DD}"/>
              </a:ext>
            </a:extLst>
          </p:cNvPr>
          <p:cNvCxnSpPr>
            <a:cxnSpLocks/>
          </p:cNvCxnSpPr>
          <p:nvPr userDrawn="1"/>
        </p:nvCxnSpPr>
        <p:spPr>
          <a:xfrm>
            <a:off x="387236" y="2761488"/>
            <a:ext cx="0" cy="15544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1CA6479-B64A-5BDE-3724-D4EC5C814A29}"/>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pic>
        <p:nvPicPr>
          <p:cNvPr id="3" name="Picture 2">
            <a:extLst>
              <a:ext uri="{FF2B5EF4-FFF2-40B4-BE49-F238E27FC236}">
                <a16:creationId xmlns:a16="http://schemas.microsoft.com/office/drawing/2014/main" id="{57C78F7B-B343-F6AA-2E17-54E0A1ECDEEA}"/>
              </a:ext>
            </a:extLst>
          </p:cNvPr>
          <p:cNvPicPr>
            <a:picLocks noChangeAspect="1"/>
          </p:cNvPicPr>
          <p:nvPr userDrawn="1"/>
        </p:nvPicPr>
        <p:blipFill>
          <a:blip r:embed="rId2"/>
          <a:stretch>
            <a:fillRect/>
          </a:stretch>
        </p:blipFill>
        <p:spPr>
          <a:xfrm>
            <a:off x="392178" y="6184666"/>
            <a:ext cx="495052" cy="495052"/>
          </a:xfrm>
          <a:prstGeom prst="rect">
            <a:avLst/>
          </a:prstGeom>
        </p:spPr>
      </p:pic>
    </p:spTree>
    <p:extLst>
      <p:ext uri="{BB962C8B-B14F-4D97-AF65-F5344CB8AC3E}">
        <p14:creationId xmlns:p14="http://schemas.microsoft.com/office/powerpoint/2010/main" val="3570803464"/>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5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rgbClr val="B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extBox 12">
            <a:extLst>
              <a:ext uri="{FF2B5EF4-FFF2-40B4-BE49-F238E27FC236}">
                <a16:creationId xmlns:a16="http://schemas.microsoft.com/office/drawing/2014/main" id="{D1CA6479-B64A-5BDE-3724-D4EC5C814A29}"/>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sp>
        <p:nvSpPr>
          <p:cNvPr id="3" name="Title 1">
            <a:extLst>
              <a:ext uri="{FF2B5EF4-FFF2-40B4-BE49-F238E27FC236}">
                <a16:creationId xmlns:a16="http://schemas.microsoft.com/office/drawing/2014/main" id="{F9C00621-B738-8ECB-E6AB-0C0DB6AC9E85}"/>
              </a:ext>
            </a:extLst>
          </p:cNvPr>
          <p:cNvSpPr>
            <a:spLocks noGrp="1"/>
          </p:cNvSpPr>
          <p:nvPr>
            <p:ph type="ctrTitle" hasCustomPrompt="1"/>
          </p:nvPr>
        </p:nvSpPr>
        <p:spPr>
          <a:xfrm>
            <a:off x="658368" y="2737940"/>
            <a:ext cx="10761628" cy="180196"/>
          </a:xfrm>
        </p:spPr>
        <p:txBody>
          <a:bodyPr rIns="45720" anchor="b">
            <a:noAutofit/>
          </a:bodyPr>
          <a:lstStyle>
            <a:lvl1pPr algn="l">
              <a:lnSpc>
                <a:spcPct val="100000"/>
              </a:lnSpc>
              <a:defRPr sz="1100">
                <a:solidFill>
                  <a:schemeClr val="accent1"/>
                </a:solidFill>
                <a:latin typeface="Arial" panose="020B0604020202020204" pitchFamily="34" charset="0"/>
                <a:cs typeface="Arial" panose="020B0604020202020204" pitchFamily="34" charset="0"/>
              </a:defRPr>
            </a:lvl1pPr>
          </a:lstStyle>
          <a:p>
            <a:r>
              <a:rPr lang="en-US"/>
              <a:t>Document title goes here</a:t>
            </a:r>
          </a:p>
        </p:txBody>
      </p:sp>
      <p:sp>
        <p:nvSpPr>
          <p:cNvPr id="8" name="Text Placeholder 11">
            <a:extLst>
              <a:ext uri="{FF2B5EF4-FFF2-40B4-BE49-F238E27FC236}">
                <a16:creationId xmlns:a16="http://schemas.microsoft.com/office/drawing/2014/main" id="{34EF781E-E0D6-F5B1-DC5D-F4A389A12CF0}"/>
              </a:ext>
            </a:extLst>
          </p:cNvPr>
          <p:cNvSpPr>
            <a:spLocks noGrp="1"/>
          </p:cNvSpPr>
          <p:nvPr>
            <p:ph type="body" sz="quarter" idx="10" hasCustomPrompt="1"/>
          </p:nvPr>
        </p:nvSpPr>
        <p:spPr>
          <a:xfrm>
            <a:off x="658368" y="3364992"/>
            <a:ext cx="10761471" cy="1337715"/>
          </a:xfrm>
        </p:spPr>
        <p:txBody>
          <a:bodyPr>
            <a:noAutofit/>
          </a:bodyPr>
          <a:lstStyle>
            <a:lvl1pPr marL="0" indent="0">
              <a:lnSpc>
                <a:spcPct val="90000"/>
              </a:lnSpc>
              <a:spcAft>
                <a:spcPts val="0"/>
              </a:spcAft>
              <a:buFont typeface="Arial" panose="020B0604020202020204" pitchFamily="34" charset="0"/>
              <a:buNone/>
              <a:defRPr sz="4000">
                <a:solidFill>
                  <a:schemeClr val="accent1"/>
                </a:solidFill>
                <a:latin typeface="Georgia Pro" panose="020405020504050203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This is a divider slide</a:t>
            </a:r>
            <a:br>
              <a:rPr lang="en-US"/>
            </a:br>
            <a:r>
              <a:rPr lang="en-US"/>
              <a:t>copy goes here</a:t>
            </a:r>
          </a:p>
        </p:txBody>
      </p:sp>
      <p:cxnSp>
        <p:nvCxnSpPr>
          <p:cNvPr id="10" name="Straight Connector 9">
            <a:extLst>
              <a:ext uri="{FF2B5EF4-FFF2-40B4-BE49-F238E27FC236}">
                <a16:creationId xmlns:a16="http://schemas.microsoft.com/office/drawing/2014/main" id="{2A01FB13-F0B2-4CC5-9DDF-36C5E216DFA0}"/>
              </a:ext>
            </a:extLst>
          </p:cNvPr>
          <p:cNvCxnSpPr/>
          <p:nvPr userDrawn="1"/>
        </p:nvCxnSpPr>
        <p:spPr>
          <a:xfrm>
            <a:off x="387236" y="2761488"/>
            <a:ext cx="0" cy="155448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2E23B7C-A476-EB95-559A-14E515A64761}"/>
              </a:ext>
            </a:extLst>
          </p:cNvPr>
          <p:cNvPicPr>
            <a:picLocks noChangeAspect="1"/>
          </p:cNvPicPr>
          <p:nvPr userDrawn="1"/>
        </p:nvPicPr>
        <p:blipFill>
          <a:blip r:embed="rId2"/>
          <a:stretch>
            <a:fillRect/>
          </a:stretch>
        </p:blipFill>
        <p:spPr>
          <a:xfrm>
            <a:off x="392178" y="6184666"/>
            <a:ext cx="495052" cy="495052"/>
          </a:xfrm>
          <a:prstGeom prst="rect">
            <a:avLst/>
          </a:prstGeom>
        </p:spPr>
      </p:pic>
    </p:spTree>
    <p:extLst>
      <p:ext uri="{BB962C8B-B14F-4D97-AF65-F5344CB8AC3E}">
        <p14:creationId xmlns:p14="http://schemas.microsoft.com/office/powerpoint/2010/main" val="2068404162"/>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genda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129092" y="1584052"/>
            <a:ext cx="9664217" cy="440817"/>
          </a:xfrm>
        </p:spPr>
        <p:txBody>
          <a:bodyPr lIns="0" rIns="45720" anchor="t">
            <a:noAutofit/>
          </a:bodyPr>
          <a:lstStyle>
            <a:lvl1pPr algn="l">
              <a:defRPr sz="2400">
                <a:solidFill>
                  <a:schemeClr val="bg1"/>
                </a:solidFill>
                <a:latin typeface="Georgia Pro" panose="02040502050405020303" pitchFamily="18" charset="0"/>
              </a:defRPr>
            </a:lvl1pPr>
          </a:lstStyle>
          <a:p>
            <a:r>
              <a:rPr lang="en-US"/>
              <a:t>Agenda Title Goes Here</a:t>
            </a:r>
          </a:p>
        </p:txBody>
      </p:sp>
      <p:sp>
        <p:nvSpPr>
          <p:cNvPr id="9" name="Text Placeholder 8">
            <a:extLst>
              <a:ext uri="{FF2B5EF4-FFF2-40B4-BE49-F238E27FC236}">
                <a16:creationId xmlns:a16="http://schemas.microsoft.com/office/drawing/2014/main" id="{E6D0C780-2A0C-8DC5-F167-877385DC4AEF}"/>
              </a:ext>
            </a:extLst>
          </p:cNvPr>
          <p:cNvSpPr>
            <a:spLocks noGrp="1"/>
          </p:cNvSpPr>
          <p:nvPr>
            <p:ph type="body" sz="quarter" idx="13" hasCustomPrompt="1"/>
          </p:nvPr>
        </p:nvSpPr>
        <p:spPr>
          <a:xfrm>
            <a:off x="1297896" y="2402206"/>
            <a:ext cx="9438623" cy="346075"/>
          </a:xfrm>
        </p:spPr>
        <p:txBody>
          <a:bodyPr lIns="0" anchor="ctr">
            <a:noAutofit/>
          </a:bodyPr>
          <a:lstStyle>
            <a:lvl1pPr marL="0" indent="0">
              <a:lnSpc>
                <a:spcPct val="100000"/>
              </a:lnSpc>
              <a:spcAft>
                <a:spcPts val="0"/>
              </a:spcAft>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br>
              <a:rPr lang="en-US"/>
            </a:br>
            <a:r>
              <a:rPr lang="en-US"/>
              <a:t>do </a:t>
            </a:r>
            <a:r>
              <a:rPr lang="en-US" err="1"/>
              <a:t>eiusmod</a:t>
            </a:r>
            <a:r>
              <a:rPr lang="en-US"/>
              <a:t> </a:t>
            </a:r>
            <a:r>
              <a:rPr lang="en-US" err="1"/>
              <a:t>tempor</a:t>
            </a:r>
            <a:endParaRPr lang="en-US"/>
          </a:p>
        </p:txBody>
      </p:sp>
      <p:sp>
        <p:nvSpPr>
          <p:cNvPr id="13" name="Text Placeholder 8">
            <a:extLst>
              <a:ext uri="{FF2B5EF4-FFF2-40B4-BE49-F238E27FC236}">
                <a16:creationId xmlns:a16="http://schemas.microsoft.com/office/drawing/2014/main" id="{14834B1E-3E1D-F1A9-AE71-9B93F5BD84C1}"/>
              </a:ext>
            </a:extLst>
          </p:cNvPr>
          <p:cNvSpPr>
            <a:spLocks noGrp="1"/>
          </p:cNvSpPr>
          <p:nvPr>
            <p:ph type="body" sz="quarter" idx="14" hasCustomPrompt="1"/>
          </p:nvPr>
        </p:nvSpPr>
        <p:spPr>
          <a:xfrm>
            <a:off x="1297896" y="3326766"/>
            <a:ext cx="9438623" cy="346075"/>
          </a:xfrm>
        </p:spPr>
        <p:txBody>
          <a:bodyPr lIns="0" anchor="ctr">
            <a:noAutofit/>
          </a:bodyPr>
          <a:lstStyle>
            <a:lvl1pPr marL="0" indent="0">
              <a:lnSpc>
                <a:spcPct val="100000"/>
              </a:lnSpc>
              <a:spcAft>
                <a:spcPts val="0"/>
              </a:spcAft>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br>
              <a:rPr lang="en-US"/>
            </a:br>
            <a:r>
              <a:rPr lang="en-US"/>
              <a:t>do </a:t>
            </a:r>
            <a:r>
              <a:rPr lang="en-US" err="1"/>
              <a:t>eiusmod</a:t>
            </a:r>
            <a:r>
              <a:rPr lang="en-US"/>
              <a:t> </a:t>
            </a:r>
            <a:r>
              <a:rPr lang="en-US" err="1"/>
              <a:t>tempor</a:t>
            </a:r>
            <a:endParaRPr lang="en-US"/>
          </a:p>
        </p:txBody>
      </p:sp>
      <p:sp>
        <p:nvSpPr>
          <p:cNvPr id="15" name="Text Placeholder 8">
            <a:extLst>
              <a:ext uri="{FF2B5EF4-FFF2-40B4-BE49-F238E27FC236}">
                <a16:creationId xmlns:a16="http://schemas.microsoft.com/office/drawing/2014/main" id="{56C3C02B-5E6F-FF1F-AE1B-A7E265E6F94A}"/>
              </a:ext>
            </a:extLst>
          </p:cNvPr>
          <p:cNvSpPr>
            <a:spLocks noGrp="1"/>
          </p:cNvSpPr>
          <p:nvPr>
            <p:ph type="body" sz="quarter" idx="15" hasCustomPrompt="1"/>
          </p:nvPr>
        </p:nvSpPr>
        <p:spPr>
          <a:xfrm>
            <a:off x="1297896" y="4261486"/>
            <a:ext cx="9438623" cy="346075"/>
          </a:xfrm>
        </p:spPr>
        <p:txBody>
          <a:bodyPr lIns="0" anchor="ctr">
            <a:noAutofit/>
          </a:bodyPr>
          <a:lstStyle>
            <a:lvl1pPr marL="0" indent="0">
              <a:lnSpc>
                <a:spcPct val="100000"/>
              </a:lnSpc>
              <a:spcAft>
                <a:spcPts val="0"/>
              </a:spcAft>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9" name="TextBox 18">
            <a:extLst>
              <a:ext uri="{FF2B5EF4-FFF2-40B4-BE49-F238E27FC236}">
                <a16:creationId xmlns:a16="http://schemas.microsoft.com/office/drawing/2014/main" id="{89B0372A-DB74-D4F2-990C-E23D208C35BE}"/>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sp>
        <p:nvSpPr>
          <p:cNvPr id="5" name="Rectangle 4">
            <a:extLst>
              <a:ext uri="{FF2B5EF4-FFF2-40B4-BE49-F238E27FC236}">
                <a16:creationId xmlns:a16="http://schemas.microsoft.com/office/drawing/2014/main" id="{6C3DB134-B140-834D-52C6-52AB18F85A64}"/>
              </a:ext>
            </a:extLst>
          </p:cNvPr>
          <p:cNvSpPr/>
          <p:nvPr userDrawn="1"/>
        </p:nvSpPr>
        <p:spPr>
          <a:xfrm flipH="1">
            <a:off x="1143490" y="2375519"/>
            <a:ext cx="36576" cy="338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208837C-8EE5-49CB-F21F-268998B1BB2B}"/>
              </a:ext>
            </a:extLst>
          </p:cNvPr>
          <p:cNvSpPr/>
          <p:nvPr userDrawn="1"/>
        </p:nvSpPr>
        <p:spPr>
          <a:xfrm flipH="1">
            <a:off x="1133330" y="3312144"/>
            <a:ext cx="36576" cy="338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A41DF1-5914-C6A5-B9FC-A15E2DD30F01}"/>
              </a:ext>
            </a:extLst>
          </p:cNvPr>
          <p:cNvSpPr/>
          <p:nvPr userDrawn="1"/>
        </p:nvSpPr>
        <p:spPr>
          <a:xfrm flipH="1">
            <a:off x="1133330" y="4251944"/>
            <a:ext cx="36576" cy="338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1C90EAC-C385-1FF4-8259-86CB1B727161}"/>
              </a:ext>
            </a:extLst>
          </p:cNvPr>
          <p:cNvPicPr>
            <a:picLocks noChangeAspect="1"/>
          </p:cNvPicPr>
          <p:nvPr userDrawn="1"/>
        </p:nvPicPr>
        <p:blipFill>
          <a:blip r:embed="rId2"/>
          <a:stretch>
            <a:fillRect/>
          </a:stretch>
        </p:blipFill>
        <p:spPr>
          <a:xfrm>
            <a:off x="393192" y="465806"/>
            <a:ext cx="1546860" cy="391160"/>
          </a:xfrm>
          <a:prstGeom prst="rect">
            <a:avLst/>
          </a:prstGeom>
        </p:spPr>
      </p:pic>
      <p:pic>
        <p:nvPicPr>
          <p:cNvPr id="3" name="Picture 2">
            <a:extLst>
              <a:ext uri="{FF2B5EF4-FFF2-40B4-BE49-F238E27FC236}">
                <a16:creationId xmlns:a16="http://schemas.microsoft.com/office/drawing/2014/main" id="{2056A34E-F74B-2A51-3DD5-C1FCE4F0A0DD}"/>
              </a:ext>
            </a:extLst>
          </p:cNvPr>
          <p:cNvPicPr>
            <a:picLocks noChangeAspect="1"/>
          </p:cNvPicPr>
          <p:nvPr userDrawn="1"/>
        </p:nvPicPr>
        <p:blipFill>
          <a:blip r:embed="rId3"/>
          <a:stretch>
            <a:fillRect/>
          </a:stretch>
        </p:blipFill>
        <p:spPr>
          <a:xfrm>
            <a:off x="392178" y="6184666"/>
            <a:ext cx="495052" cy="495052"/>
          </a:xfrm>
          <a:prstGeom prst="rect">
            <a:avLst/>
          </a:prstGeom>
        </p:spPr>
      </p:pic>
    </p:spTree>
    <p:extLst>
      <p:ext uri="{BB962C8B-B14F-4D97-AF65-F5344CB8AC3E}">
        <p14:creationId xmlns:p14="http://schemas.microsoft.com/office/powerpoint/2010/main" val="160219587"/>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genda 1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hasCustomPrompt="1"/>
          </p:nvPr>
        </p:nvSpPr>
        <p:spPr>
          <a:xfrm>
            <a:off x="1129092" y="1584052"/>
            <a:ext cx="9664217" cy="440817"/>
          </a:xfrm>
        </p:spPr>
        <p:txBody>
          <a:bodyPr lIns="0" rIns="45720" anchor="t">
            <a:noAutofit/>
          </a:bodyPr>
          <a:lstStyle>
            <a:lvl1pPr algn="l">
              <a:defRPr sz="2400">
                <a:solidFill>
                  <a:schemeClr val="accent1"/>
                </a:solidFill>
                <a:latin typeface="Georgia Pro" panose="02040502050405020303" pitchFamily="18" charset="0"/>
              </a:defRPr>
            </a:lvl1pPr>
          </a:lstStyle>
          <a:p>
            <a:r>
              <a:rPr lang="en-US"/>
              <a:t>Agenda Title Goes Here</a:t>
            </a:r>
          </a:p>
        </p:txBody>
      </p:sp>
      <p:sp>
        <p:nvSpPr>
          <p:cNvPr id="9" name="Text Placeholder 8">
            <a:extLst>
              <a:ext uri="{FF2B5EF4-FFF2-40B4-BE49-F238E27FC236}">
                <a16:creationId xmlns:a16="http://schemas.microsoft.com/office/drawing/2014/main" id="{E6D0C780-2A0C-8DC5-F167-877385DC4AEF}"/>
              </a:ext>
            </a:extLst>
          </p:cNvPr>
          <p:cNvSpPr>
            <a:spLocks noGrp="1"/>
          </p:cNvSpPr>
          <p:nvPr>
            <p:ph type="body" sz="quarter" idx="13" hasCustomPrompt="1"/>
          </p:nvPr>
        </p:nvSpPr>
        <p:spPr>
          <a:xfrm>
            <a:off x="1297896" y="2402206"/>
            <a:ext cx="9438623" cy="346075"/>
          </a:xfrm>
        </p:spPr>
        <p:txBody>
          <a:bodyPr lIns="0" anchor="ctr">
            <a:noAutofit/>
          </a:bodyPr>
          <a:lstStyle>
            <a:lvl1pPr marL="0" indent="0">
              <a:lnSpc>
                <a:spcPct val="100000"/>
              </a:lnSpc>
              <a:spcAft>
                <a:spcPts val="0"/>
              </a:spcAft>
              <a:buNone/>
              <a:defRPr sz="1200">
                <a:solidFill>
                  <a:schemeClr val="tx1">
                    <a:lumMod val="65000"/>
                    <a:lumOff val="3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br>
              <a:rPr lang="en-US" dirty="0"/>
            </a:br>
            <a:r>
              <a:rPr lang="en-US" dirty="0"/>
              <a:t>do </a:t>
            </a:r>
            <a:r>
              <a:rPr lang="en-US" dirty="0" err="1"/>
              <a:t>eiusmod</a:t>
            </a:r>
            <a:r>
              <a:rPr lang="en-US" dirty="0"/>
              <a:t> </a:t>
            </a:r>
            <a:r>
              <a:rPr lang="en-US" dirty="0" err="1"/>
              <a:t>tempor</a:t>
            </a:r>
            <a:endParaRPr lang="en-US" dirty="0"/>
          </a:p>
        </p:txBody>
      </p:sp>
      <p:sp>
        <p:nvSpPr>
          <p:cNvPr id="13" name="Text Placeholder 8">
            <a:extLst>
              <a:ext uri="{FF2B5EF4-FFF2-40B4-BE49-F238E27FC236}">
                <a16:creationId xmlns:a16="http://schemas.microsoft.com/office/drawing/2014/main" id="{14834B1E-3E1D-F1A9-AE71-9B93F5BD84C1}"/>
              </a:ext>
            </a:extLst>
          </p:cNvPr>
          <p:cNvSpPr>
            <a:spLocks noGrp="1"/>
          </p:cNvSpPr>
          <p:nvPr>
            <p:ph type="body" sz="quarter" idx="14" hasCustomPrompt="1"/>
          </p:nvPr>
        </p:nvSpPr>
        <p:spPr>
          <a:xfrm>
            <a:off x="1297896" y="3326766"/>
            <a:ext cx="9438623" cy="346075"/>
          </a:xfrm>
        </p:spPr>
        <p:txBody>
          <a:bodyPr lIns="0" anchor="ctr">
            <a:noAutofit/>
          </a:bodyPr>
          <a:lstStyle>
            <a:lvl1pPr marL="0" indent="0">
              <a:lnSpc>
                <a:spcPct val="100000"/>
              </a:lnSpc>
              <a:spcAft>
                <a:spcPts val="0"/>
              </a:spcAft>
              <a:buNone/>
              <a:defRPr sz="1200">
                <a:solidFill>
                  <a:schemeClr val="tx1">
                    <a:lumMod val="65000"/>
                    <a:lumOff val="3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br>
              <a:rPr lang="en-US"/>
            </a:br>
            <a:r>
              <a:rPr lang="en-US"/>
              <a:t>do </a:t>
            </a:r>
            <a:r>
              <a:rPr lang="en-US" err="1"/>
              <a:t>eiusmod</a:t>
            </a:r>
            <a:r>
              <a:rPr lang="en-US"/>
              <a:t> </a:t>
            </a:r>
            <a:r>
              <a:rPr lang="en-US" err="1"/>
              <a:t>tempor</a:t>
            </a:r>
            <a:endParaRPr lang="en-US"/>
          </a:p>
        </p:txBody>
      </p:sp>
      <p:sp>
        <p:nvSpPr>
          <p:cNvPr id="15" name="Text Placeholder 8">
            <a:extLst>
              <a:ext uri="{FF2B5EF4-FFF2-40B4-BE49-F238E27FC236}">
                <a16:creationId xmlns:a16="http://schemas.microsoft.com/office/drawing/2014/main" id="{56C3C02B-5E6F-FF1F-AE1B-A7E265E6F94A}"/>
              </a:ext>
            </a:extLst>
          </p:cNvPr>
          <p:cNvSpPr>
            <a:spLocks noGrp="1"/>
          </p:cNvSpPr>
          <p:nvPr>
            <p:ph type="body" sz="quarter" idx="15" hasCustomPrompt="1"/>
          </p:nvPr>
        </p:nvSpPr>
        <p:spPr>
          <a:xfrm>
            <a:off x="1297896" y="4261486"/>
            <a:ext cx="9438623" cy="346075"/>
          </a:xfrm>
        </p:spPr>
        <p:txBody>
          <a:bodyPr lIns="0" anchor="ctr">
            <a:noAutofit/>
          </a:bodyPr>
          <a:lstStyle>
            <a:lvl1pPr marL="0" indent="0">
              <a:lnSpc>
                <a:spcPct val="100000"/>
              </a:lnSpc>
              <a:spcAft>
                <a:spcPts val="0"/>
              </a:spcAft>
              <a:buNone/>
              <a:defRPr sz="1200">
                <a:solidFill>
                  <a:schemeClr val="tx1">
                    <a:lumMod val="65000"/>
                    <a:lumOff val="3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 name="Rectangle 4">
            <a:extLst>
              <a:ext uri="{FF2B5EF4-FFF2-40B4-BE49-F238E27FC236}">
                <a16:creationId xmlns:a16="http://schemas.microsoft.com/office/drawing/2014/main" id="{6C3DB134-B140-834D-52C6-52AB18F85A64}"/>
              </a:ext>
            </a:extLst>
          </p:cNvPr>
          <p:cNvSpPr/>
          <p:nvPr userDrawn="1"/>
        </p:nvSpPr>
        <p:spPr>
          <a:xfrm flipH="1">
            <a:off x="1143490" y="2375519"/>
            <a:ext cx="36576" cy="338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Rectangle 5">
            <a:extLst>
              <a:ext uri="{FF2B5EF4-FFF2-40B4-BE49-F238E27FC236}">
                <a16:creationId xmlns:a16="http://schemas.microsoft.com/office/drawing/2014/main" id="{D208837C-8EE5-49CB-F21F-268998B1BB2B}"/>
              </a:ext>
            </a:extLst>
          </p:cNvPr>
          <p:cNvSpPr/>
          <p:nvPr userDrawn="1"/>
        </p:nvSpPr>
        <p:spPr>
          <a:xfrm flipH="1">
            <a:off x="1133330" y="3312144"/>
            <a:ext cx="36576" cy="338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a:extLst>
              <a:ext uri="{FF2B5EF4-FFF2-40B4-BE49-F238E27FC236}">
                <a16:creationId xmlns:a16="http://schemas.microsoft.com/office/drawing/2014/main" id="{DEA41DF1-5914-C6A5-B9FC-A15E2DD30F01}"/>
              </a:ext>
            </a:extLst>
          </p:cNvPr>
          <p:cNvSpPr/>
          <p:nvPr userDrawn="1"/>
        </p:nvSpPr>
        <p:spPr>
          <a:xfrm flipH="1">
            <a:off x="1133330" y="4251944"/>
            <a:ext cx="36576" cy="338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Freeform 5">
            <a:extLst>
              <a:ext uri="{FF2B5EF4-FFF2-40B4-BE49-F238E27FC236}">
                <a16:creationId xmlns:a16="http://schemas.microsoft.com/office/drawing/2014/main" id="{888B41FB-BA74-D582-1414-B20EA077761E}"/>
              </a:ext>
            </a:extLst>
          </p:cNvPr>
          <p:cNvSpPr>
            <a:spLocks/>
          </p:cNvSpPr>
          <p:nvPr userDrawn="1"/>
        </p:nvSpPr>
        <p:spPr bwMode="auto">
          <a:xfrm>
            <a:off x="403225" y="466725"/>
            <a:ext cx="1544638" cy="390525"/>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37DBA948-D326-462E-E27E-7C0C4C231460}"/>
              </a:ext>
            </a:extLst>
          </p:cNvPr>
          <p:cNvPicPr>
            <a:picLocks noChangeAspect="1"/>
          </p:cNvPicPr>
          <p:nvPr userDrawn="1"/>
        </p:nvPicPr>
        <p:blipFill>
          <a:blip r:embed="rId2"/>
          <a:stretch>
            <a:fillRect/>
          </a:stretch>
        </p:blipFill>
        <p:spPr>
          <a:xfrm>
            <a:off x="392178" y="6184666"/>
            <a:ext cx="495052" cy="495052"/>
          </a:xfrm>
          <a:prstGeom prst="rect">
            <a:avLst/>
          </a:prstGeom>
        </p:spPr>
      </p:pic>
      <p:sp>
        <p:nvSpPr>
          <p:cNvPr id="10" name="TextBox 9">
            <a:extLst>
              <a:ext uri="{FF2B5EF4-FFF2-40B4-BE49-F238E27FC236}">
                <a16:creationId xmlns:a16="http://schemas.microsoft.com/office/drawing/2014/main" id="{FE0C2FD5-7591-7092-ECB1-C327CEF80FDE}"/>
              </a:ext>
            </a:extLst>
          </p:cNvPr>
          <p:cNvSpPr txBox="1"/>
          <p:nvPr userDrawn="1"/>
        </p:nvSpPr>
        <p:spPr>
          <a:xfrm>
            <a:off x="5274791"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dirty="0">
                <a:solidFill>
                  <a:schemeClr val="tx1">
                    <a:lumMod val="65000"/>
                    <a:lumOff val="35000"/>
                  </a:schemeClr>
                </a:solidFill>
                <a:effectLst/>
                <a:latin typeface="Arial Narrow" panose="020B0604020202020204" pitchFamily="34" charset="0"/>
              </a:rPr>
              <a:t>FOR FINANCIAL PROFESSIONAL USE ONLY. NOT FOR USE WITH THE PUBLIC..</a:t>
            </a:r>
            <a:endParaRPr lang="en-US" sz="800" dirty="0">
              <a:solidFill>
                <a:schemeClr val="tx1">
                  <a:lumMod val="65000"/>
                  <a:lumOff val="35000"/>
                </a:schemeClr>
              </a:solidFill>
            </a:endParaRPr>
          </a:p>
        </p:txBody>
      </p:sp>
      <p:sp>
        <p:nvSpPr>
          <p:cNvPr id="11" name="TextBox 10">
            <a:extLst>
              <a:ext uri="{FF2B5EF4-FFF2-40B4-BE49-F238E27FC236}">
                <a16:creationId xmlns:a16="http://schemas.microsoft.com/office/drawing/2014/main" id="{D8A48EED-DB8A-3AC0-6968-A1AC087DA59D}"/>
              </a:ext>
            </a:extLst>
          </p:cNvPr>
          <p:cNvSpPr txBox="1"/>
          <p:nvPr userDrawn="1"/>
        </p:nvSpPr>
        <p:spPr>
          <a:xfrm>
            <a:off x="11182067" y="6533097"/>
            <a:ext cx="642175" cy="123111"/>
          </a:xfrm>
          <a:prstGeom prst="rect">
            <a:avLst/>
          </a:prstGeom>
          <a:noFill/>
        </p:spPr>
        <p:txBody>
          <a:bodyPr wrap="square" lIns="0" tIns="0" rIns="0" bIns="0" rtlCol="0">
            <a:spAutoFit/>
          </a:bodyPr>
          <a:lstStyle/>
          <a:p>
            <a:pPr algn="r"/>
            <a:fld id="{EE35DB6E-10A3-9347-8CBD-E4991E46C6E2}" type="slidenum">
              <a:rPr lang="en-US" sz="800" smtClean="0">
                <a:solidFill>
                  <a:schemeClr val="accent1"/>
                </a:solidFill>
              </a:rPr>
              <a:pPr algn="r"/>
              <a:t>‹#›</a:t>
            </a:fld>
            <a:endParaRPr lang="en-US" sz="800" dirty="0">
              <a:solidFill>
                <a:schemeClr val="accent1"/>
              </a:solidFill>
            </a:endParaRPr>
          </a:p>
        </p:txBody>
      </p:sp>
    </p:spTree>
    <p:extLst>
      <p:ext uri="{BB962C8B-B14F-4D97-AF65-F5344CB8AC3E}">
        <p14:creationId xmlns:p14="http://schemas.microsoft.com/office/powerpoint/2010/main" val="3613853985"/>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68096" y="1243584"/>
            <a:ext cx="6318504" cy="2258568"/>
          </a:xfrm>
        </p:spPr>
        <p:txBody>
          <a:bodyPr rIns="45720" anchor="b">
            <a:noAutofit/>
          </a:bodyPr>
          <a:lstStyle>
            <a:lvl1pPr algn="l">
              <a:defRPr sz="4800">
                <a:solidFill>
                  <a:schemeClr val="bg1"/>
                </a:solidFill>
                <a:latin typeface="Georgia Pro" panose="02040502050405020303" pitchFamily="18" charset="0"/>
              </a:defRPr>
            </a:lvl1pPr>
          </a:lstStyle>
          <a:p>
            <a:r>
              <a:rPr lang="en-US"/>
              <a:t>This is a generic</a:t>
            </a:r>
            <a:br>
              <a:rPr lang="en-US"/>
            </a:br>
            <a:r>
              <a:rPr lang="en-US"/>
              <a:t>slide show</a:t>
            </a:r>
            <a:br>
              <a:rPr lang="en-US"/>
            </a:br>
            <a:r>
              <a:rPr lang="en-US"/>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6" y="3933767"/>
            <a:ext cx="6318504" cy="318029"/>
          </a:xfrm>
        </p:spPr>
        <p:txBody>
          <a:bodyPr>
            <a:noAutofit/>
          </a:bodyPr>
          <a:lstStyle>
            <a:lvl1pPr marL="0" indent="0">
              <a:lnSpc>
                <a:spcPct val="100000"/>
              </a:lnSpc>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6" y="4380808"/>
            <a:ext cx="6318504" cy="318029"/>
          </a:xfrm>
        </p:spPr>
        <p:txBody>
          <a:bodyPr>
            <a:noAutofit/>
          </a:bodyPr>
          <a:lstStyle>
            <a:lvl1pPr marL="0" indent="0">
              <a:lnSpc>
                <a:spcPct val="100000"/>
              </a:lnSpc>
              <a:buNone/>
              <a:defRPr sz="1400" b="1">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7531590" y="5464541"/>
            <a:ext cx="4276072" cy="318029"/>
          </a:xfrm>
        </p:spPr>
        <p:txBody>
          <a:bodyPr rIns="0">
            <a:noAutofit/>
          </a:bodyPr>
          <a:lstStyle>
            <a:lvl1pPr marL="0" indent="0" algn="r">
              <a:buNone/>
              <a:defRPr sz="1000" b="0">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0/00/22</a:t>
            </a:r>
          </a:p>
        </p:txBody>
      </p:sp>
      <p:sp>
        <p:nvSpPr>
          <p:cNvPr id="8" name="TextBox 7">
            <a:extLst>
              <a:ext uri="{FF2B5EF4-FFF2-40B4-BE49-F238E27FC236}">
                <a16:creationId xmlns:a16="http://schemas.microsoft.com/office/drawing/2014/main" id="{DA3F7E27-29E0-B688-E22E-8AF147A65BFC}"/>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pic>
        <p:nvPicPr>
          <p:cNvPr id="10" name="Picture 9">
            <a:extLst>
              <a:ext uri="{FF2B5EF4-FFF2-40B4-BE49-F238E27FC236}">
                <a16:creationId xmlns:a16="http://schemas.microsoft.com/office/drawing/2014/main" id="{D6D98A97-79D6-6923-EE0F-A42D8E581D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8642" y="846546"/>
            <a:ext cx="4313450" cy="4578894"/>
          </a:xfrm>
          <a:prstGeom prst="rect">
            <a:avLst/>
          </a:prstGeom>
        </p:spPr>
      </p:pic>
      <p:grpSp>
        <p:nvGrpSpPr>
          <p:cNvPr id="3" name="Group 4">
            <a:extLst>
              <a:ext uri="{FF2B5EF4-FFF2-40B4-BE49-F238E27FC236}">
                <a16:creationId xmlns:a16="http://schemas.microsoft.com/office/drawing/2014/main" id="{368DF098-5103-C126-4292-212F64D88256}"/>
              </a:ext>
            </a:extLst>
          </p:cNvPr>
          <p:cNvGrpSpPr>
            <a:grpSpLocks noChangeAspect="1"/>
          </p:cNvGrpSpPr>
          <p:nvPr userDrawn="1"/>
        </p:nvGrpSpPr>
        <p:grpSpPr bwMode="auto">
          <a:xfrm>
            <a:off x="393700" y="465138"/>
            <a:ext cx="1546225" cy="392112"/>
            <a:chOff x="248" y="293"/>
            <a:chExt cx="974" cy="247"/>
          </a:xfrm>
        </p:grpSpPr>
        <p:sp>
          <p:nvSpPr>
            <p:cNvPr id="11" name="AutoShape 3">
              <a:extLst>
                <a:ext uri="{FF2B5EF4-FFF2-40B4-BE49-F238E27FC236}">
                  <a16:creationId xmlns:a16="http://schemas.microsoft.com/office/drawing/2014/main" id="{8DAE90C8-F40A-495B-F306-F2A2231A48E9}"/>
                </a:ext>
              </a:extLst>
            </p:cNvPr>
            <p:cNvSpPr>
              <a:spLocks noChangeAspect="1" noChangeArrowheads="1" noTextEdit="1"/>
            </p:cNvSpPr>
            <p:nvPr userDrawn="1"/>
          </p:nvSpPr>
          <p:spPr bwMode="auto">
            <a:xfrm>
              <a:off x="248" y="293"/>
              <a:ext cx="974"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89B969E5-2378-A955-BF2C-A3A52F9D2AA8}"/>
                </a:ext>
              </a:extLst>
            </p:cNvPr>
            <p:cNvSpPr>
              <a:spLocks/>
            </p:cNvSpPr>
            <p:nvPr userDrawn="1"/>
          </p:nvSpPr>
          <p:spPr bwMode="auto">
            <a:xfrm>
              <a:off x="254" y="294"/>
              <a:ext cx="973" cy="246"/>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rgbClr val="FFFE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2C24B92B-960B-4C94-E036-DA1E4E99686C}"/>
              </a:ext>
            </a:extLst>
          </p:cNvPr>
          <p:cNvPicPr>
            <a:picLocks noChangeAspect="1"/>
          </p:cNvPicPr>
          <p:nvPr userDrawn="1"/>
        </p:nvPicPr>
        <p:blipFill>
          <a:blip r:embed="rId3"/>
          <a:stretch>
            <a:fillRect/>
          </a:stretch>
        </p:blipFill>
        <p:spPr>
          <a:xfrm>
            <a:off x="392178" y="6184666"/>
            <a:ext cx="495052" cy="495052"/>
          </a:xfrm>
          <a:prstGeom prst="rect">
            <a:avLst/>
          </a:prstGeom>
        </p:spPr>
      </p:pic>
    </p:spTree>
    <p:extLst>
      <p:ext uri="{BB962C8B-B14F-4D97-AF65-F5344CB8AC3E}">
        <p14:creationId xmlns:p14="http://schemas.microsoft.com/office/powerpoint/2010/main" val="1761503231"/>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genda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rgbClr val="577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129092" y="1584052"/>
            <a:ext cx="9664217" cy="440817"/>
          </a:xfrm>
        </p:spPr>
        <p:txBody>
          <a:bodyPr lIns="0" rIns="45720" anchor="t">
            <a:noAutofit/>
          </a:bodyPr>
          <a:lstStyle>
            <a:lvl1pPr marL="0" indent="0" algn="l">
              <a:buFont typeface="Arial" panose="020B0604020202020204" pitchFamily="34" charset="0"/>
              <a:buNone/>
              <a:defRPr sz="2400">
                <a:solidFill>
                  <a:schemeClr val="bg1"/>
                </a:solidFill>
                <a:latin typeface="Georgia Pro" panose="02040502050405020303" pitchFamily="18" charset="0"/>
              </a:defRPr>
            </a:lvl1pPr>
          </a:lstStyle>
          <a:p>
            <a:r>
              <a:rPr lang="en-US"/>
              <a:t>Agenda Title Goes Here</a:t>
            </a:r>
          </a:p>
        </p:txBody>
      </p:sp>
      <p:sp>
        <p:nvSpPr>
          <p:cNvPr id="9" name="Text Placeholder 8">
            <a:extLst>
              <a:ext uri="{FF2B5EF4-FFF2-40B4-BE49-F238E27FC236}">
                <a16:creationId xmlns:a16="http://schemas.microsoft.com/office/drawing/2014/main" id="{E6D0C780-2A0C-8DC5-F167-877385DC4AEF}"/>
              </a:ext>
            </a:extLst>
          </p:cNvPr>
          <p:cNvSpPr>
            <a:spLocks noGrp="1"/>
          </p:cNvSpPr>
          <p:nvPr>
            <p:ph type="body" sz="quarter" idx="13" hasCustomPrompt="1"/>
          </p:nvPr>
        </p:nvSpPr>
        <p:spPr>
          <a:xfrm>
            <a:off x="1298448" y="2402206"/>
            <a:ext cx="9438623" cy="346075"/>
          </a:xfrm>
        </p:spPr>
        <p:txBody>
          <a:bodyPr lIns="0" anchor="ctr">
            <a:noAutofit/>
          </a:bodyPr>
          <a:lstStyle>
            <a:lvl1pPr marL="0" indent="0">
              <a:lnSpc>
                <a:spcPct val="100000"/>
              </a:lnSpc>
              <a:spcAft>
                <a:spcPts val="0"/>
              </a:spcAft>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br>
              <a:rPr lang="en-US"/>
            </a:br>
            <a:r>
              <a:rPr lang="en-US"/>
              <a:t>do </a:t>
            </a:r>
            <a:r>
              <a:rPr lang="en-US" err="1"/>
              <a:t>eiusmod</a:t>
            </a:r>
            <a:r>
              <a:rPr lang="en-US"/>
              <a:t> </a:t>
            </a:r>
            <a:r>
              <a:rPr lang="en-US" err="1"/>
              <a:t>tempor</a:t>
            </a:r>
            <a:endParaRPr lang="en-US"/>
          </a:p>
        </p:txBody>
      </p:sp>
      <p:sp>
        <p:nvSpPr>
          <p:cNvPr id="13" name="Text Placeholder 8">
            <a:extLst>
              <a:ext uri="{FF2B5EF4-FFF2-40B4-BE49-F238E27FC236}">
                <a16:creationId xmlns:a16="http://schemas.microsoft.com/office/drawing/2014/main" id="{14834B1E-3E1D-F1A9-AE71-9B93F5BD84C1}"/>
              </a:ext>
            </a:extLst>
          </p:cNvPr>
          <p:cNvSpPr>
            <a:spLocks noGrp="1"/>
          </p:cNvSpPr>
          <p:nvPr>
            <p:ph type="body" sz="quarter" idx="14" hasCustomPrompt="1"/>
          </p:nvPr>
        </p:nvSpPr>
        <p:spPr>
          <a:xfrm>
            <a:off x="1298448" y="3326766"/>
            <a:ext cx="9438623" cy="346075"/>
          </a:xfrm>
        </p:spPr>
        <p:txBody>
          <a:bodyPr lIns="0" anchor="ctr">
            <a:noAutofit/>
          </a:bodyPr>
          <a:lstStyle>
            <a:lvl1pPr marL="0" indent="0">
              <a:lnSpc>
                <a:spcPct val="100000"/>
              </a:lnSpc>
              <a:spcAft>
                <a:spcPts val="0"/>
              </a:spcAft>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br>
              <a:rPr lang="en-US"/>
            </a:br>
            <a:r>
              <a:rPr lang="en-US"/>
              <a:t>do </a:t>
            </a:r>
            <a:r>
              <a:rPr lang="en-US" err="1"/>
              <a:t>eiusmod</a:t>
            </a:r>
            <a:r>
              <a:rPr lang="en-US"/>
              <a:t> </a:t>
            </a:r>
            <a:r>
              <a:rPr lang="en-US" err="1"/>
              <a:t>tempor</a:t>
            </a:r>
            <a:endParaRPr lang="en-US"/>
          </a:p>
        </p:txBody>
      </p:sp>
      <p:sp>
        <p:nvSpPr>
          <p:cNvPr id="15" name="Text Placeholder 8">
            <a:extLst>
              <a:ext uri="{FF2B5EF4-FFF2-40B4-BE49-F238E27FC236}">
                <a16:creationId xmlns:a16="http://schemas.microsoft.com/office/drawing/2014/main" id="{56C3C02B-5E6F-FF1F-AE1B-A7E265E6F94A}"/>
              </a:ext>
            </a:extLst>
          </p:cNvPr>
          <p:cNvSpPr>
            <a:spLocks noGrp="1"/>
          </p:cNvSpPr>
          <p:nvPr>
            <p:ph type="body" sz="quarter" idx="15" hasCustomPrompt="1"/>
          </p:nvPr>
        </p:nvSpPr>
        <p:spPr>
          <a:xfrm>
            <a:off x="1298448" y="4261486"/>
            <a:ext cx="9438623" cy="346075"/>
          </a:xfrm>
        </p:spPr>
        <p:txBody>
          <a:bodyPr lIns="0" anchor="ctr">
            <a:noAutofit/>
          </a:bodyPr>
          <a:lstStyle>
            <a:lvl1pPr marL="0" indent="0">
              <a:lnSpc>
                <a:spcPct val="100000"/>
              </a:lnSpc>
              <a:spcAft>
                <a:spcPts val="0"/>
              </a:spcAft>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8" name="TextBox 17">
            <a:extLst>
              <a:ext uri="{FF2B5EF4-FFF2-40B4-BE49-F238E27FC236}">
                <a16:creationId xmlns:a16="http://schemas.microsoft.com/office/drawing/2014/main" id="{9421C029-28C2-87F3-89EE-2FA3F752001D}"/>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sp>
        <p:nvSpPr>
          <p:cNvPr id="3" name="Rectangle 2">
            <a:extLst>
              <a:ext uri="{FF2B5EF4-FFF2-40B4-BE49-F238E27FC236}">
                <a16:creationId xmlns:a16="http://schemas.microsoft.com/office/drawing/2014/main" id="{7AC303BD-264A-BFFE-DA2E-B32578CE49E1}"/>
              </a:ext>
            </a:extLst>
          </p:cNvPr>
          <p:cNvSpPr/>
          <p:nvPr userDrawn="1"/>
        </p:nvSpPr>
        <p:spPr>
          <a:xfrm flipH="1">
            <a:off x="1143490" y="2375519"/>
            <a:ext cx="36576" cy="338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3CA9304-5D9E-1E30-91C2-77AA119E0CAC}"/>
              </a:ext>
            </a:extLst>
          </p:cNvPr>
          <p:cNvSpPr/>
          <p:nvPr userDrawn="1"/>
        </p:nvSpPr>
        <p:spPr>
          <a:xfrm flipH="1">
            <a:off x="1133330" y="3312144"/>
            <a:ext cx="36576" cy="338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BF0F462-55AE-8268-7940-F5D50878A866}"/>
              </a:ext>
            </a:extLst>
          </p:cNvPr>
          <p:cNvSpPr/>
          <p:nvPr userDrawn="1"/>
        </p:nvSpPr>
        <p:spPr>
          <a:xfrm flipH="1">
            <a:off x="1133330" y="4251944"/>
            <a:ext cx="36576" cy="338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9EAAE97-44D2-410D-CF42-8BD83E721C00}"/>
              </a:ext>
            </a:extLst>
          </p:cNvPr>
          <p:cNvPicPr>
            <a:picLocks noChangeAspect="1"/>
          </p:cNvPicPr>
          <p:nvPr userDrawn="1"/>
        </p:nvPicPr>
        <p:blipFill>
          <a:blip r:embed="rId2"/>
          <a:stretch>
            <a:fillRect/>
          </a:stretch>
        </p:blipFill>
        <p:spPr>
          <a:xfrm>
            <a:off x="393192" y="465806"/>
            <a:ext cx="1546860" cy="391160"/>
          </a:xfrm>
          <a:prstGeom prst="rect">
            <a:avLst/>
          </a:prstGeom>
        </p:spPr>
      </p:pic>
      <p:pic>
        <p:nvPicPr>
          <p:cNvPr id="8" name="Picture 7">
            <a:extLst>
              <a:ext uri="{FF2B5EF4-FFF2-40B4-BE49-F238E27FC236}">
                <a16:creationId xmlns:a16="http://schemas.microsoft.com/office/drawing/2014/main" id="{EC9AA7F7-99A2-72CE-2006-32FFBC37B3A8}"/>
              </a:ext>
            </a:extLst>
          </p:cNvPr>
          <p:cNvPicPr>
            <a:picLocks noChangeAspect="1"/>
          </p:cNvPicPr>
          <p:nvPr userDrawn="1"/>
        </p:nvPicPr>
        <p:blipFill>
          <a:blip r:embed="rId3"/>
          <a:stretch>
            <a:fillRect/>
          </a:stretch>
        </p:blipFill>
        <p:spPr>
          <a:xfrm>
            <a:off x="392178" y="6184666"/>
            <a:ext cx="495052" cy="495052"/>
          </a:xfrm>
          <a:prstGeom prst="rect">
            <a:avLst/>
          </a:prstGeom>
        </p:spPr>
      </p:pic>
    </p:spTree>
    <p:extLst>
      <p:ext uri="{BB962C8B-B14F-4D97-AF65-F5344CB8AC3E}">
        <p14:creationId xmlns:p14="http://schemas.microsoft.com/office/powerpoint/2010/main" val="3240598774"/>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genda 2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rgbClr val="9DAF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hasCustomPrompt="1"/>
          </p:nvPr>
        </p:nvSpPr>
        <p:spPr>
          <a:xfrm>
            <a:off x="1129092" y="1584052"/>
            <a:ext cx="9664217" cy="440817"/>
          </a:xfrm>
        </p:spPr>
        <p:txBody>
          <a:bodyPr lIns="0" rIns="45720" anchor="t">
            <a:noAutofit/>
          </a:bodyPr>
          <a:lstStyle>
            <a:lvl1pPr marL="0" indent="0" algn="l">
              <a:buFont typeface="Arial" panose="020B0604020202020204" pitchFamily="34" charset="0"/>
              <a:buNone/>
              <a:defRPr sz="2400">
                <a:solidFill>
                  <a:schemeClr val="accent1"/>
                </a:solidFill>
                <a:latin typeface="Georgia Pro" panose="02040502050405020303" pitchFamily="18" charset="0"/>
              </a:defRPr>
            </a:lvl1pPr>
          </a:lstStyle>
          <a:p>
            <a:r>
              <a:rPr lang="en-US" dirty="0"/>
              <a:t>Agenda Title Goes Here</a:t>
            </a:r>
          </a:p>
        </p:txBody>
      </p:sp>
      <p:sp>
        <p:nvSpPr>
          <p:cNvPr id="9" name="Text Placeholder 8">
            <a:extLst>
              <a:ext uri="{FF2B5EF4-FFF2-40B4-BE49-F238E27FC236}">
                <a16:creationId xmlns:a16="http://schemas.microsoft.com/office/drawing/2014/main" id="{E6D0C780-2A0C-8DC5-F167-877385DC4AEF}"/>
              </a:ext>
            </a:extLst>
          </p:cNvPr>
          <p:cNvSpPr>
            <a:spLocks noGrp="1"/>
          </p:cNvSpPr>
          <p:nvPr>
            <p:ph type="body" sz="quarter" idx="13" hasCustomPrompt="1"/>
          </p:nvPr>
        </p:nvSpPr>
        <p:spPr>
          <a:xfrm>
            <a:off x="1298448" y="2402206"/>
            <a:ext cx="9438623" cy="346075"/>
          </a:xfrm>
        </p:spPr>
        <p:txBody>
          <a:bodyPr lIns="0" anchor="ctr">
            <a:noAutofit/>
          </a:bodyPr>
          <a:lstStyle>
            <a:lvl1pPr marL="0" indent="0">
              <a:lnSpc>
                <a:spcPct val="100000"/>
              </a:lnSpc>
              <a:spcAft>
                <a:spcPts val="0"/>
              </a:spcAft>
              <a:buNone/>
              <a:defRPr sz="12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br>
              <a:rPr lang="en-US"/>
            </a:br>
            <a:r>
              <a:rPr lang="en-US"/>
              <a:t>do </a:t>
            </a:r>
            <a:r>
              <a:rPr lang="en-US" err="1"/>
              <a:t>eiusmod</a:t>
            </a:r>
            <a:r>
              <a:rPr lang="en-US"/>
              <a:t> </a:t>
            </a:r>
            <a:r>
              <a:rPr lang="en-US" err="1"/>
              <a:t>tempor</a:t>
            </a:r>
            <a:endParaRPr lang="en-US"/>
          </a:p>
        </p:txBody>
      </p:sp>
      <p:sp>
        <p:nvSpPr>
          <p:cNvPr id="13" name="Text Placeholder 8">
            <a:extLst>
              <a:ext uri="{FF2B5EF4-FFF2-40B4-BE49-F238E27FC236}">
                <a16:creationId xmlns:a16="http://schemas.microsoft.com/office/drawing/2014/main" id="{14834B1E-3E1D-F1A9-AE71-9B93F5BD84C1}"/>
              </a:ext>
            </a:extLst>
          </p:cNvPr>
          <p:cNvSpPr>
            <a:spLocks noGrp="1"/>
          </p:cNvSpPr>
          <p:nvPr>
            <p:ph type="body" sz="quarter" idx="14" hasCustomPrompt="1"/>
          </p:nvPr>
        </p:nvSpPr>
        <p:spPr>
          <a:xfrm>
            <a:off x="1298448" y="3326766"/>
            <a:ext cx="9438623" cy="346075"/>
          </a:xfrm>
        </p:spPr>
        <p:txBody>
          <a:bodyPr lIns="0" anchor="ctr">
            <a:noAutofit/>
          </a:bodyPr>
          <a:lstStyle>
            <a:lvl1pPr marL="0" indent="0">
              <a:lnSpc>
                <a:spcPct val="100000"/>
              </a:lnSpc>
              <a:spcAft>
                <a:spcPts val="0"/>
              </a:spcAft>
              <a:buNone/>
              <a:defRPr sz="12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br>
              <a:rPr lang="en-US"/>
            </a:br>
            <a:r>
              <a:rPr lang="en-US"/>
              <a:t>do </a:t>
            </a:r>
            <a:r>
              <a:rPr lang="en-US" err="1"/>
              <a:t>eiusmod</a:t>
            </a:r>
            <a:r>
              <a:rPr lang="en-US"/>
              <a:t> </a:t>
            </a:r>
            <a:r>
              <a:rPr lang="en-US" err="1"/>
              <a:t>tempor</a:t>
            </a:r>
            <a:endParaRPr lang="en-US"/>
          </a:p>
        </p:txBody>
      </p:sp>
      <p:sp>
        <p:nvSpPr>
          <p:cNvPr id="15" name="Text Placeholder 8">
            <a:extLst>
              <a:ext uri="{FF2B5EF4-FFF2-40B4-BE49-F238E27FC236}">
                <a16:creationId xmlns:a16="http://schemas.microsoft.com/office/drawing/2014/main" id="{56C3C02B-5E6F-FF1F-AE1B-A7E265E6F94A}"/>
              </a:ext>
            </a:extLst>
          </p:cNvPr>
          <p:cNvSpPr>
            <a:spLocks noGrp="1"/>
          </p:cNvSpPr>
          <p:nvPr>
            <p:ph type="body" sz="quarter" idx="15" hasCustomPrompt="1"/>
          </p:nvPr>
        </p:nvSpPr>
        <p:spPr>
          <a:xfrm>
            <a:off x="1298448" y="4261486"/>
            <a:ext cx="9438623" cy="346075"/>
          </a:xfrm>
        </p:spPr>
        <p:txBody>
          <a:bodyPr lIns="0" anchor="ctr">
            <a:noAutofit/>
          </a:bodyPr>
          <a:lstStyle>
            <a:lvl1pPr marL="0" indent="0">
              <a:lnSpc>
                <a:spcPct val="100000"/>
              </a:lnSpc>
              <a:spcAft>
                <a:spcPts val="0"/>
              </a:spcAft>
              <a:buNone/>
              <a:defRPr sz="12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8" name="TextBox 17">
            <a:extLst>
              <a:ext uri="{FF2B5EF4-FFF2-40B4-BE49-F238E27FC236}">
                <a16:creationId xmlns:a16="http://schemas.microsoft.com/office/drawing/2014/main" id="{9421C029-28C2-87F3-89EE-2FA3F752001D}"/>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sp>
        <p:nvSpPr>
          <p:cNvPr id="3" name="Rectangle 2">
            <a:extLst>
              <a:ext uri="{FF2B5EF4-FFF2-40B4-BE49-F238E27FC236}">
                <a16:creationId xmlns:a16="http://schemas.microsoft.com/office/drawing/2014/main" id="{7AC303BD-264A-BFFE-DA2E-B32578CE49E1}"/>
              </a:ext>
            </a:extLst>
          </p:cNvPr>
          <p:cNvSpPr/>
          <p:nvPr userDrawn="1"/>
        </p:nvSpPr>
        <p:spPr>
          <a:xfrm flipH="1">
            <a:off x="1143490" y="2375519"/>
            <a:ext cx="36576" cy="338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3CA9304-5D9E-1E30-91C2-77AA119E0CAC}"/>
              </a:ext>
            </a:extLst>
          </p:cNvPr>
          <p:cNvSpPr/>
          <p:nvPr userDrawn="1"/>
        </p:nvSpPr>
        <p:spPr>
          <a:xfrm flipH="1">
            <a:off x="1133330" y="3312144"/>
            <a:ext cx="36576" cy="338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BF0F462-55AE-8268-7940-F5D50878A866}"/>
              </a:ext>
            </a:extLst>
          </p:cNvPr>
          <p:cNvSpPr/>
          <p:nvPr userDrawn="1"/>
        </p:nvSpPr>
        <p:spPr>
          <a:xfrm flipH="1">
            <a:off x="1133330" y="4251944"/>
            <a:ext cx="36576" cy="338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a:extLst>
              <a:ext uri="{FF2B5EF4-FFF2-40B4-BE49-F238E27FC236}">
                <a16:creationId xmlns:a16="http://schemas.microsoft.com/office/drawing/2014/main" id="{821B064E-8E22-68DE-EB33-4A17D5489495}"/>
              </a:ext>
            </a:extLst>
          </p:cNvPr>
          <p:cNvSpPr>
            <a:spLocks/>
          </p:cNvSpPr>
          <p:nvPr userDrawn="1"/>
        </p:nvSpPr>
        <p:spPr bwMode="auto">
          <a:xfrm>
            <a:off x="403225" y="466725"/>
            <a:ext cx="1544638" cy="390525"/>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11719578-0F08-B865-49B5-73D813CC62CB}"/>
              </a:ext>
            </a:extLst>
          </p:cNvPr>
          <p:cNvPicPr>
            <a:picLocks noChangeAspect="1"/>
          </p:cNvPicPr>
          <p:nvPr userDrawn="1"/>
        </p:nvPicPr>
        <p:blipFill>
          <a:blip r:embed="rId2"/>
          <a:stretch>
            <a:fillRect/>
          </a:stretch>
        </p:blipFill>
        <p:spPr>
          <a:xfrm>
            <a:off x="392178" y="6184666"/>
            <a:ext cx="495052" cy="495052"/>
          </a:xfrm>
          <a:prstGeom prst="rect">
            <a:avLst/>
          </a:prstGeom>
        </p:spPr>
      </p:pic>
    </p:spTree>
    <p:extLst>
      <p:ext uri="{BB962C8B-B14F-4D97-AF65-F5344CB8AC3E}">
        <p14:creationId xmlns:p14="http://schemas.microsoft.com/office/powerpoint/2010/main" val="2302943852"/>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head Content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B8218-CC9D-F812-AC7B-6B3974C6DB27}"/>
              </a:ext>
            </a:extLst>
          </p:cNvPr>
          <p:cNvSpPr>
            <a:spLocks noGrp="1"/>
          </p:cNvSpPr>
          <p:nvPr>
            <p:ph type="title" hasCustomPrompt="1"/>
          </p:nvPr>
        </p:nvSpPr>
        <p:spPr/>
        <p:txBody>
          <a:bodyPr/>
          <a:lstStyle>
            <a:lvl1pPr>
              <a:defRPr>
                <a:solidFill>
                  <a:schemeClr val="accent3"/>
                </a:solidFill>
              </a:defRPr>
            </a:lvl1pPr>
          </a:lstStyle>
          <a:p>
            <a:r>
              <a:rPr lang="en-US"/>
              <a:t>This is where the headline goes</a:t>
            </a:r>
          </a:p>
        </p:txBody>
      </p:sp>
      <p:sp>
        <p:nvSpPr>
          <p:cNvPr id="3" name="Content Placeholder 2">
            <a:extLst>
              <a:ext uri="{FF2B5EF4-FFF2-40B4-BE49-F238E27FC236}">
                <a16:creationId xmlns:a16="http://schemas.microsoft.com/office/drawing/2014/main" id="{8B77356D-EB7D-4F57-5260-369776F7ABE2}"/>
              </a:ext>
            </a:extLst>
          </p:cNvPr>
          <p:cNvSpPr>
            <a:spLocks noGrp="1"/>
          </p:cNvSpPr>
          <p:nvPr>
            <p:ph idx="1"/>
          </p:nvPr>
        </p:nvSpPr>
        <p:spPr>
          <a:xfrm>
            <a:off x="381000" y="1537289"/>
            <a:ext cx="11176000" cy="4514504"/>
          </a:xfrm>
        </p:spPr>
        <p:txBody>
          <a:bodyPr>
            <a:noAutofit/>
          </a:bodyPr>
          <a:lstStyle>
            <a:lvl1pPr marL="120650" indent="-120650">
              <a:buClr>
                <a:schemeClr val="accent1"/>
              </a:buClr>
              <a:buFont typeface="Arial" panose="020B0604020202020204" pitchFamily="34" charset="0"/>
              <a:buChar char="•"/>
              <a:tabLst/>
              <a:defRPr>
                <a:solidFill>
                  <a:schemeClr val="accent3"/>
                </a:solidFill>
              </a:defRPr>
            </a:lvl1pPr>
            <a:lvl2pPr marL="288925" indent="-107950">
              <a:buClr>
                <a:schemeClr val="accent1"/>
              </a:buClr>
              <a:buFont typeface="System Font Regular"/>
              <a:buChar char="–"/>
              <a:tabLst/>
              <a:defRPr>
                <a:solidFill>
                  <a:schemeClr val="accent3"/>
                </a:solidFill>
              </a:defRPr>
            </a:lvl2pPr>
            <a:lvl3pPr marL="515938" indent="-114300">
              <a:buClr>
                <a:schemeClr val="accent1"/>
              </a:buClr>
              <a:buFont typeface="Arial" panose="020B0604020202020204" pitchFamily="34" charset="0"/>
              <a:buChar char="•"/>
              <a:tabLst/>
              <a:defRPr>
                <a:solidFill>
                  <a:schemeClr val="accent3"/>
                </a:solidFill>
              </a:defRPr>
            </a:lvl3pPr>
            <a:lvl4pPr marL="690563" indent="-112713">
              <a:buClr>
                <a:schemeClr val="accent1"/>
              </a:buClr>
              <a:buFont typeface="System Font Regular"/>
              <a:buChar char="–"/>
              <a:tabLst/>
              <a:defRPr>
                <a:solidFill>
                  <a:schemeClr val="accent3"/>
                </a:solidFill>
              </a:defRPr>
            </a:lvl4pPr>
            <a:lvl5pPr marL="858838" indent="-114300">
              <a:buClr>
                <a:schemeClr val="accent1"/>
              </a:buClr>
              <a:buFont typeface="Arial" panose="020B0604020202020204" pitchFamily="34" charset="0"/>
              <a:buChar char="•"/>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2E8848E3-B669-EC9A-6B96-2387AD574703}"/>
              </a:ext>
            </a:extLst>
          </p:cNvPr>
          <p:cNvSpPr>
            <a:spLocks noGrp="1"/>
          </p:cNvSpPr>
          <p:nvPr>
            <p:ph type="body" sz="quarter" idx="13" hasCustomPrompt="1"/>
          </p:nvPr>
        </p:nvSpPr>
        <p:spPr>
          <a:xfrm>
            <a:off x="553067" y="1116291"/>
            <a:ext cx="11003933" cy="242082"/>
          </a:xfrm>
        </p:spPr>
        <p:txBody>
          <a:bodyPr anchor="t">
            <a:normAutofit/>
          </a:bodyPr>
          <a:lstStyle>
            <a:lvl1pPr>
              <a:defRPr sz="1400">
                <a:solidFill>
                  <a:schemeClr val="accent1"/>
                </a:solidFill>
              </a:defRPr>
            </a:lvl1pPr>
          </a:lstStyle>
          <a:p>
            <a:pPr lvl="0"/>
            <a:r>
              <a:rPr lang="en-US"/>
              <a:t>Subhead copy goes here</a:t>
            </a:r>
          </a:p>
        </p:txBody>
      </p:sp>
      <p:sp>
        <p:nvSpPr>
          <p:cNvPr id="4" name="Rectangle 3">
            <a:extLst>
              <a:ext uri="{FF2B5EF4-FFF2-40B4-BE49-F238E27FC236}">
                <a16:creationId xmlns:a16="http://schemas.microsoft.com/office/drawing/2014/main" id="{B3EC84CC-0301-CB86-4542-286B3F871A59}"/>
              </a:ext>
            </a:extLst>
          </p:cNvPr>
          <p:cNvSpPr/>
          <p:nvPr userDrawn="1"/>
        </p:nvSpPr>
        <p:spPr>
          <a:xfrm flipH="1">
            <a:off x="381000" y="1071149"/>
            <a:ext cx="36576" cy="246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7558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B8218-CC9D-F812-AC7B-6B3974C6DB27}"/>
              </a:ext>
            </a:extLst>
          </p:cNvPr>
          <p:cNvSpPr>
            <a:spLocks noGrp="1"/>
          </p:cNvSpPr>
          <p:nvPr>
            <p:ph type="title" hasCustomPrompt="1"/>
          </p:nvPr>
        </p:nvSpPr>
        <p:spPr/>
        <p:txBody>
          <a:bodyPr/>
          <a:lstStyle>
            <a:lvl1pPr>
              <a:defRPr>
                <a:solidFill>
                  <a:schemeClr val="accent3"/>
                </a:solidFill>
              </a:defRPr>
            </a:lvl1pPr>
          </a:lstStyle>
          <a:p>
            <a:r>
              <a:rPr lang="en-US"/>
              <a:t>This is where the headline goes</a:t>
            </a:r>
          </a:p>
        </p:txBody>
      </p:sp>
      <p:sp>
        <p:nvSpPr>
          <p:cNvPr id="3" name="Content Placeholder 2">
            <a:extLst>
              <a:ext uri="{FF2B5EF4-FFF2-40B4-BE49-F238E27FC236}">
                <a16:creationId xmlns:a16="http://schemas.microsoft.com/office/drawing/2014/main" id="{8B77356D-EB7D-4F57-5260-369776F7ABE2}"/>
              </a:ext>
            </a:extLst>
          </p:cNvPr>
          <p:cNvSpPr>
            <a:spLocks noGrp="1"/>
          </p:cNvSpPr>
          <p:nvPr>
            <p:ph idx="1"/>
          </p:nvPr>
        </p:nvSpPr>
        <p:spPr>
          <a:xfrm>
            <a:off x="381000" y="1537289"/>
            <a:ext cx="11176000" cy="4514504"/>
          </a:xfrm>
        </p:spPr>
        <p:txBody>
          <a:bodyPr>
            <a:noAutofit/>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2E8848E3-B669-EC9A-6B96-2387AD574703}"/>
              </a:ext>
            </a:extLst>
          </p:cNvPr>
          <p:cNvSpPr>
            <a:spLocks noGrp="1"/>
          </p:cNvSpPr>
          <p:nvPr>
            <p:ph type="body" sz="quarter" idx="13" hasCustomPrompt="1"/>
          </p:nvPr>
        </p:nvSpPr>
        <p:spPr>
          <a:xfrm>
            <a:off x="553067" y="1116291"/>
            <a:ext cx="11003933" cy="242082"/>
          </a:xfrm>
        </p:spPr>
        <p:txBody>
          <a:bodyPr anchor="t">
            <a:normAutofit/>
          </a:bodyPr>
          <a:lstStyle>
            <a:lvl1pPr>
              <a:defRPr sz="1400">
                <a:solidFill>
                  <a:schemeClr val="accent1"/>
                </a:solidFill>
              </a:defRPr>
            </a:lvl1pPr>
          </a:lstStyle>
          <a:p>
            <a:pPr lvl="0"/>
            <a:r>
              <a:rPr lang="en-US" dirty="0"/>
              <a:t>Subhead copy goes here</a:t>
            </a:r>
          </a:p>
        </p:txBody>
      </p:sp>
      <p:sp>
        <p:nvSpPr>
          <p:cNvPr id="4" name="Rectangle 3">
            <a:extLst>
              <a:ext uri="{FF2B5EF4-FFF2-40B4-BE49-F238E27FC236}">
                <a16:creationId xmlns:a16="http://schemas.microsoft.com/office/drawing/2014/main" id="{741D2AEF-67CA-C8BA-A85D-787F19F3D8BA}"/>
              </a:ext>
            </a:extLst>
          </p:cNvPr>
          <p:cNvSpPr/>
          <p:nvPr userDrawn="1"/>
        </p:nvSpPr>
        <p:spPr>
          <a:xfrm flipH="1">
            <a:off x="381000" y="1071149"/>
            <a:ext cx="36576" cy="246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449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B8218-CC9D-F812-AC7B-6B3974C6DB27}"/>
              </a:ext>
            </a:extLst>
          </p:cNvPr>
          <p:cNvSpPr>
            <a:spLocks noGrp="1"/>
          </p:cNvSpPr>
          <p:nvPr>
            <p:ph type="title" hasCustomPrompt="1"/>
          </p:nvPr>
        </p:nvSpPr>
        <p:spPr/>
        <p:txBody>
          <a:bodyPr/>
          <a:lstStyle/>
          <a:p>
            <a:r>
              <a:rPr lang="en-US"/>
              <a:t>This is where the headline goes</a:t>
            </a:r>
          </a:p>
        </p:txBody>
      </p:sp>
      <p:sp>
        <p:nvSpPr>
          <p:cNvPr id="9" name="Text Placeholder 8">
            <a:extLst>
              <a:ext uri="{FF2B5EF4-FFF2-40B4-BE49-F238E27FC236}">
                <a16:creationId xmlns:a16="http://schemas.microsoft.com/office/drawing/2014/main" id="{2E8848E3-B669-EC9A-6B96-2387AD574703}"/>
              </a:ext>
            </a:extLst>
          </p:cNvPr>
          <p:cNvSpPr>
            <a:spLocks noGrp="1"/>
          </p:cNvSpPr>
          <p:nvPr>
            <p:ph type="body" sz="quarter" idx="13" hasCustomPrompt="1"/>
          </p:nvPr>
        </p:nvSpPr>
        <p:spPr>
          <a:xfrm>
            <a:off x="551501" y="1116291"/>
            <a:ext cx="11003933" cy="242082"/>
          </a:xfrm>
        </p:spPr>
        <p:txBody>
          <a:bodyPr anchor="t">
            <a:normAutofit/>
          </a:bodyPr>
          <a:lstStyle>
            <a:lvl1pPr>
              <a:defRPr sz="1400">
                <a:solidFill>
                  <a:schemeClr val="accent1"/>
                </a:solidFill>
              </a:defRPr>
            </a:lvl1pPr>
          </a:lstStyle>
          <a:p>
            <a:pPr lvl="0"/>
            <a:r>
              <a:rPr lang="en-US"/>
              <a:t>Subhead copy goes here</a:t>
            </a:r>
          </a:p>
        </p:txBody>
      </p:sp>
      <p:sp>
        <p:nvSpPr>
          <p:cNvPr id="3" name="Rectangle 2">
            <a:extLst>
              <a:ext uri="{FF2B5EF4-FFF2-40B4-BE49-F238E27FC236}">
                <a16:creationId xmlns:a16="http://schemas.microsoft.com/office/drawing/2014/main" id="{B32DA62F-3B12-0450-ADE0-B760E526311F}"/>
              </a:ext>
            </a:extLst>
          </p:cNvPr>
          <p:cNvSpPr/>
          <p:nvPr userDrawn="1"/>
        </p:nvSpPr>
        <p:spPr>
          <a:xfrm flipH="1">
            <a:off x="381000" y="1071149"/>
            <a:ext cx="36576" cy="246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495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1944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176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sclos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B8218-CC9D-F812-AC7B-6B3974C6DB27}"/>
              </a:ext>
            </a:extLst>
          </p:cNvPr>
          <p:cNvSpPr>
            <a:spLocks noGrp="1"/>
          </p:cNvSpPr>
          <p:nvPr>
            <p:ph type="title" hasCustomPrompt="1"/>
          </p:nvPr>
        </p:nvSpPr>
        <p:spPr/>
        <p:txBody>
          <a:bodyPr/>
          <a:lstStyle/>
          <a:p>
            <a:r>
              <a:rPr lang="en-US"/>
              <a:t>This is where the headline goes</a:t>
            </a:r>
          </a:p>
        </p:txBody>
      </p:sp>
      <p:sp>
        <p:nvSpPr>
          <p:cNvPr id="5" name="TextBox 4">
            <a:extLst>
              <a:ext uri="{FF2B5EF4-FFF2-40B4-BE49-F238E27FC236}">
                <a16:creationId xmlns:a16="http://schemas.microsoft.com/office/drawing/2014/main" id="{635AA753-B067-900B-BF6D-3F450F9B4D2F}"/>
              </a:ext>
            </a:extLst>
          </p:cNvPr>
          <p:cNvSpPr txBox="1"/>
          <p:nvPr userDrawn="1"/>
        </p:nvSpPr>
        <p:spPr>
          <a:xfrm>
            <a:off x="3024809" y="6533097"/>
            <a:ext cx="6133536" cy="12311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grpSp>
        <p:nvGrpSpPr>
          <p:cNvPr id="4" name="Group 8">
            <a:extLst>
              <a:ext uri="{FF2B5EF4-FFF2-40B4-BE49-F238E27FC236}">
                <a16:creationId xmlns:a16="http://schemas.microsoft.com/office/drawing/2014/main" id="{E18323C9-316E-7490-1C6E-2CF66F742552}"/>
              </a:ext>
            </a:extLst>
          </p:cNvPr>
          <p:cNvGrpSpPr>
            <a:grpSpLocks noChangeAspect="1"/>
          </p:cNvGrpSpPr>
          <p:nvPr userDrawn="1"/>
        </p:nvGrpSpPr>
        <p:grpSpPr bwMode="auto">
          <a:xfrm>
            <a:off x="10264140" y="305117"/>
            <a:ext cx="1546225" cy="390525"/>
            <a:chOff x="4852" y="1296"/>
            <a:chExt cx="974" cy="246"/>
          </a:xfrm>
        </p:grpSpPr>
        <p:sp>
          <p:nvSpPr>
            <p:cNvPr id="6" name="AutoShape 7">
              <a:extLst>
                <a:ext uri="{FF2B5EF4-FFF2-40B4-BE49-F238E27FC236}">
                  <a16:creationId xmlns:a16="http://schemas.microsoft.com/office/drawing/2014/main" id="{8CA90680-3217-01B6-2A99-AE75C89802B8}"/>
                </a:ext>
              </a:extLst>
            </p:cNvPr>
            <p:cNvSpPr>
              <a:spLocks noChangeAspect="1" noChangeArrowheads="1" noTextEdit="1"/>
            </p:cNvSpPr>
            <p:nvPr userDrawn="1"/>
          </p:nvSpPr>
          <p:spPr bwMode="auto">
            <a:xfrm>
              <a:off x="4852" y="1296"/>
              <a:ext cx="97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9">
              <a:extLst>
                <a:ext uri="{FF2B5EF4-FFF2-40B4-BE49-F238E27FC236}">
                  <a16:creationId xmlns:a16="http://schemas.microsoft.com/office/drawing/2014/main" id="{5DC0C1E2-4344-0D07-4980-08F8FF488AA4}"/>
                </a:ext>
              </a:extLst>
            </p:cNvPr>
            <p:cNvSpPr>
              <a:spLocks/>
            </p:cNvSpPr>
            <p:nvPr userDrawn="1"/>
          </p:nvSpPr>
          <p:spPr bwMode="auto">
            <a:xfrm>
              <a:off x="4852" y="1297"/>
              <a:ext cx="973" cy="245"/>
            </a:xfrm>
            <a:custGeom>
              <a:avLst/>
              <a:gdLst>
                <a:gd name="T0" fmla="*/ 0 w 2309"/>
                <a:gd name="T1" fmla="*/ 0 h 573"/>
                <a:gd name="T2" fmla="*/ 0 w 2309"/>
                <a:gd name="T3" fmla="*/ 0 h 573"/>
                <a:gd name="T4" fmla="*/ 2109 w 2309"/>
                <a:gd name="T5" fmla="*/ 0 h 573"/>
                <a:gd name="T6" fmla="*/ 2309 w 2309"/>
                <a:gd name="T7" fmla="*/ 200 h 573"/>
                <a:gd name="T8" fmla="*/ 2309 w 2309"/>
                <a:gd name="T9" fmla="*/ 573 h 573"/>
              </a:gdLst>
              <a:ahLst/>
              <a:cxnLst>
                <a:cxn ang="0">
                  <a:pos x="T0" y="T1"/>
                </a:cxn>
                <a:cxn ang="0">
                  <a:pos x="T2" y="T3"/>
                </a:cxn>
                <a:cxn ang="0">
                  <a:pos x="T4" y="T5"/>
                </a:cxn>
                <a:cxn ang="0">
                  <a:pos x="T6" y="T7"/>
                </a:cxn>
                <a:cxn ang="0">
                  <a:pos x="T8" y="T9"/>
                </a:cxn>
              </a:cxnLst>
              <a:rect l="0" t="0" r="r" b="b"/>
              <a:pathLst>
                <a:path w="2309" h="573">
                  <a:moveTo>
                    <a:pt x="0" y="0"/>
                  </a:moveTo>
                  <a:lnTo>
                    <a:pt x="0" y="0"/>
                  </a:lnTo>
                  <a:lnTo>
                    <a:pt x="2109" y="0"/>
                  </a:lnTo>
                  <a:cubicBezTo>
                    <a:pt x="2220" y="0"/>
                    <a:pt x="2309" y="90"/>
                    <a:pt x="2309" y="200"/>
                  </a:cubicBezTo>
                  <a:lnTo>
                    <a:pt x="2309" y="573"/>
                  </a:lnTo>
                </a:path>
              </a:pathLst>
            </a:custGeom>
            <a:noFill/>
            <a:ln w="17463" cap="flat">
              <a:solidFill>
                <a:srgbClr val="56565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769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hasCustomPrompt="1"/>
          </p:nvPr>
        </p:nvSpPr>
        <p:spPr>
          <a:xfrm>
            <a:off x="768096" y="1243584"/>
            <a:ext cx="6318504" cy="2258568"/>
          </a:xfrm>
        </p:spPr>
        <p:txBody>
          <a:bodyPr rIns="45720" anchor="b">
            <a:noAutofit/>
          </a:bodyPr>
          <a:lstStyle>
            <a:lvl1pPr algn="l">
              <a:defRPr sz="4800">
                <a:solidFill>
                  <a:schemeClr val="tx1">
                    <a:lumMod val="65000"/>
                    <a:lumOff val="35000"/>
                  </a:schemeClr>
                </a:solidFill>
                <a:latin typeface="Georgia Pro" panose="02040502050405020303" pitchFamily="18" charset="0"/>
              </a:defRPr>
            </a:lvl1pPr>
          </a:lstStyle>
          <a:p>
            <a:r>
              <a:rPr lang="en-US" dirty="0"/>
              <a:t>This is a generic</a:t>
            </a:r>
            <a:br>
              <a:rPr lang="en-US" dirty="0"/>
            </a:br>
            <a:r>
              <a:rPr lang="en-US" dirty="0"/>
              <a:t>slide show</a:t>
            </a:r>
            <a:br>
              <a:rPr lang="en-US" dirty="0"/>
            </a:br>
            <a:r>
              <a:rPr lang="en-US" dirty="0"/>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6" y="3933767"/>
            <a:ext cx="6318504" cy="318029"/>
          </a:xfrm>
        </p:spPr>
        <p:txBody>
          <a:bodyPr>
            <a:noAutofit/>
          </a:bodyPr>
          <a:lstStyle>
            <a:lvl1pPr marL="0" indent="0">
              <a:lnSpc>
                <a:spcPct val="100000"/>
              </a:lnSpc>
              <a:buNone/>
              <a:defRPr sz="1400">
                <a:solidFill>
                  <a:schemeClr val="tx1">
                    <a:lumMod val="65000"/>
                    <a:lumOff val="3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6" y="4380808"/>
            <a:ext cx="6318504" cy="318029"/>
          </a:xfrm>
        </p:spPr>
        <p:txBody>
          <a:bodyPr>
            <a:noAutofit/>
          </a:bodyPr>
          <a:lstStyle>
            <a:lvl1pPr marL="0" indent="0">
              <a:lnSpc>
                <a:spcPct val="100000"/>
              </a:lnSpc>
              <a:buNone/>
              <a:defRPr sz="1400" b="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7531590" y="5464541"/>
            <a:ext cx="4276072" cy="318029"/>
          </a:xfrm>
        </p:spPr>
        <p:txBody>
          <a:bodyPr rIns="0">
            <a:noAutofit/>
          </a:bodyPr>
          <a:lstStyle>
            <a:lvl1pPr marL="0" indent="0" algn="r">
              <a:buNone/>
              <a:defRPr sz="1000" b="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0/00/22</a:t>
            </a:r>
          </a:p>
        </p:txBody>
      </p:sp>
      <p:sp>
        <p:nvSpPr>
          <p:cNvPr id="8" name="TextBox 7">
            <a:extLst>
              <a:ext uri="{FF2B5EF4-FFF2-40B4-BE49-F238E27FC236}">
                <a16:creationId xmlns:a16="http://schemas.microsoft.com/office/drawing/2014/main" id="{DA3F7E27-29E0-B688-E22E-8AF147A65BFC}"/>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pic>
        <p:nvPicPr>
          <p:cNvPr id="10" name="Picture 9">
            <a:extLst>
              <a:ext uri="{FF2B5EF4-FFF2-40B4-BE49-F238E27FC236}">
                <a16:creationId xmlns:a16="http://schemas.microsoft.com/office/drawing/2014/main" id="{D6D98A97-79D6-6923-EE0F-A42D8E581D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8642" y="846546"/>
            <a:ext cx="4313450" cy="4578894"/>
          </a:xfrm>
          <a:prstGeom prst="rect">
            <a:avLst/>
          </a:prstGeom>
        </p:spPr>
      </p:pic>
      <p:sp>
        <p:nvSpPr>
          <p:cNvPr id="3" name="Freeform 5">
            <a:extLst>
              <a:ext uri="{FF2B5EF4-FFF2-40B4-BE49-F238E27FC236}">
                <a16:creationId xmlns:a16="http://schemas.microsoft.com/office/drawing/2014/main" id="{81D7580B-A643-CE0C-41DC-8CF014382669}"/>
              </a:ext>
            </a:extLst>
          </p:cNvPr>
          <p:cNvSpPr>
            <a:spLocks/>
          </p:cNvSpPr>
          <p:nvPr userDrawn="1"/>
        </p:nvSpPr>
        <p:spPr bwMode="auto">
          <a:xfrm>
            <a:off x="403225" y="466725"/>
            <a:ext cx="1544638" cy="390525"/>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C5D7F295-6D1B-D8F5-CB7A-C400DE990154}"/>
              </a:ext>
            </a:extLst>
          </p:cNvPr>
          <p:cNvPicPr>
            <a:picLocks noChangeAspect="1"/>
          </p:cNvPicPr>
          <p:nvPr userDrawn="1"/>
        </p:nvPicPr>
        <p:blipFill>
          <a:blip r:embed="rId3"/>
          <a:stretch>
            <a:fillRect/>
          </a:stretch>
        </p:blipFill>
        <p:spPr>
          <a:xfrm>
            <a:off x="392178" y="6184666"/>
            <a:ext cx="495052" cy="495052"/>
          </a:xfrm>
          <a:prstGeom prst="rect">
            <a:avLst/>
          </a:prstGeom>
        </p:spPr>
      </p:pic>
    </p:spTree>
    <p:extLst>
      <p:ext uri="{BB962C8B-B14F-4D97-AF65-F5344CB8AC3E}">
        <p14:creationId xmlns:p14="http://schemas.microsoft.com/office/powerpoint/2010/main" val="2876349365"/>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68096" y="1243584"/>
            <a:ext cx="6318504" cy="2258568"/>
          </a:xfrm>
        </p:spPr>
        <p:txBody>
          <a:bodyPr rIns="45720" anchor="b">
            <a:noAutofit/>
          </a:bodyPr>
          <a:lstStyle>
            <a:lvl1pPr algn="l">
              <a:defRPr sz="4800">
                <a:solidFill>
                  <a:schemeClr val="bg1"/>
                </a:solidFill>
                <a:latin typeface="Georgia Pro" panose="02040502050405020303" pitchFamily="18" charset="0"/>
              </a:defRPr>
            </a:lvl1pPr>
          </a:lstStyle>
          <a:p>
            <a:r>
              <a:rPr lang="en-US"/>
              <a:t>This is a generic</a:t>
            </a:r>
            <a:br>
              <a:rPr lang="en-US"/>
            </a:br>
            <a:r>
              <a:rPr lang="en-US"/>
              <a:t>slide show</a:t>
            </a:r>
            <a:br>
              <a:rPr lang="en-US"/>
            </a:br>
            <a:r>
              <a:rPr lang="en-US"/>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6" y="3933767"/>
            <a:ext cx="6318504" cy="318029"/>
          </a:xfrm>
        </p:spPr>
        <p:txBody>
          <a:bodyPr>
            <a:noAutofit/>
          </a:bodyPr>
          <a:lstStyle>
            <a:lvl1pPr marL="0" indent="0">
              <a:lnSpc>
                <a:spcPct val="100000"/>
              </a:lnSpc>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6" y="4380808"/>
            <a:ext cx="6318504" cy="318029"/>
          </a:xfrm>
        </p:spPr>
        <p:txBody>
          <a:bodyPr>
            <a:noAutofit/>
          </a:bodyPr>
          <a:lstStyle>
            <a:lvl1pPr marL="0" indent="0">
              <a:lnSpc>
                <a:spcPct val="100000"/>
              </a:lnSpc>
              <a:buNone/>
              <a:defRPr sz="1400" b="1">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7531590" y="5464541"/>
            <a:ext cx="4276072" cy="318029"/>
          </a:xfrm>
        </p:spPr>
        <p:txBody>
          <a:bodyPr rIns="0">
            <a:noAutofit/>
          </a:bodyPr>
          <a:lstStyle>
            <a:lvl1pPr marL="0" indent="0" algn="r">
              <a:buNone/>
              <a:defRPr sz="1000" b="0">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0/00/22</a:t>
            </a:r>
          </a:p>
        </p:txBody>
      </p:sp>
      <p:sp>
        <p:nvSpPr>
          <p:cNvPr id="8" name="TextBox 7">
            <a:extLst>
              <a:ext uri="{FF2B5EF4-FFF2-40B4-BE49-F238E27FC236}">
                <a16:creationId xmlns:a16="http://schemas.microsoft.com/office/drawing/2014/main" id="{DA3F7E27-29E0-B688-E22E-8AF147A65BFC}"/>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grpSp>
        <p:nvGrpSpPr>
          <p:cNvPr id="3" name="Group 4">
            <a:extLst>
              <a:ext uri="{FF2B5EF4-FFF2-40B4-BE49-F238E27FC236}">
                <a16:creationId xmlns:a16="http://schemas.microsoft.com/office/drawing/2014/main" id="{FC7C1021-4B09-B3A9-525A-5C73C1B2D2D9}"/>
              </a:ext>
            </a:extLst>
          </p:cNvPr>
          <p:cNvGrpSpPr>
            <a:grpSpLocks noChangeAspect="1"/>
          </p:cNvGrpSpPr>
          <p:nvPr userDrawn="1"/>
        </p:nvGrpSpPr>
        <p:grpSpPr bwMode="auto">
          <a:xfrm>
            <a:off x="393700" y="465138"/>
            <a:ext cx="1546225" cy="392112"/>
            <a:chOff x="248" y="293"/>
            <a:chExt cx="974" cy="247"/>
          </a:xfrm>
        </p:grpSpPr>
        <p:sp>
          <p:nvSpPr>
            <p:cNvPr id="11" name="AutoShape 3">
              <a:extLst>
                <a:ext uri="{FF2B5EF4-FFF2-40B4-BE49-F238E27FC236}">
                  <a16:creationId xmlns:a16="http://schemas.microsoft.com/office/drawing/2014/main" id="{F5697828-029A-2D34-C62C-CC0927B6981D}"/>
                </a:ext>
              </a:extLst>
            </p:cNvPr>
            <p:cNvSpPr>
              <a:spLocks noChangeAspect="1" noChangeArrowheads="1" noTextEdit="1"/>
            </p:cNvSpPr>
            <p:nvPr userDrawn="1"/>
          </p:nvSpPr>
          <p:spPr bwMode="auto">
            <a:xfrm>
              <a:off x="248" y="293"/>
              <a:ext cx="974"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0B2725BC-FC8F-B800-948A-9AC81A801CC6}"/>
                </a:ext>
              </a:extLst>
            </p:cNvPr>
            <p:cNvSpPr>
              <a:spLocks/>
            </p:cNvSpPr>
            <p:nvPr userDrawn="1"/>
          </p:nvSpPr>
          <p:spPr bwMode="auto">
            <a:xfrm>
              <a:off x="254" y="294"/>
              <a:ext cx="973" cy="246"/>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rgbClr val="FFFE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5390E447-BFA6-E2D1-F842-AE9C9F221621}"/>
              </a:ext>
            </a:extLst>
          </p:cNvPr>
          <p:cNvPicPr>
            <a:picLocks noChangeAspect="1"/>
          </p:cNvPicPr>
          <p:nvPr userDrawn="1"/>
        </p:nvPicPr>
        <p:blipFill rotWithShape="1">
          <a:blip r:embed="rId2"/>
          <a:srcRect l="385" t="395" r="385" b="395"/>
          <a:stretch/>
        </p:blipFill>
        <p:spPr>
          <a:xfrm>
            <a:off x="7520475" y="1121990"/>
            <a:ext cx="4281617" cy="4286567"/>
          </a:xfrm>
          <a:prstGeom prst="roundRect">
            <a:avLst>
              <a:gd name="adj" fmla="val 5277"/>
            </a:avLst>
          </a:prstGeom>
        </p:spPr>
      </p:pic>
      <p:pic>
        <p:nvPicPr>
          <p:cNvPr id="10" name="Picture 9">
            <a:extLst>
              <a:ext uri="{FF2B5EF4-FFF2-40B4-BE49-F238E27FC236}">
                <a16:creationId xmlns:a16="http://schemas.microsoft.com/office/drawing/2014/main" id="{8BF37A49-6F6A-58E9-864A-7C5B00D1A5C9}"/>
              </a:ext>
            </a:extLst>
          </p:cNvPr>
          <p:cNvPicPr>
            <a:picLocks noChangeAspect="1"/>
          </p:cNvPicPr>
          <p:nvPr userDrawn="1"/>
        </p:nvPicPr>
        <p:blipFill>
          <a:blip r:embed="rId3"/>
          <a:stretch>
            <a:fillRect/>
          </a:stretch>
        </p:blipFill>
        <p:spPr>
          <a:xfrm>
            <a:off x="392178" y="6184666"/>
            <a:ext cx="495052" cy="495052"/>
          </a:xfrm>
          <a:prstGeom prst="rect">
            <a:avLst/>
          </a:prstGeom>
        </p:spPr>
      </p:pic>
    </p:spTree>
    <p:extLst>
      <p:ext uri="{BB962C8B-B14F-4D97-AF65-F5344CB8AC3E}">
        <p14:creationId xmlns:p14="http://schemas.microsoft.com/office/powerpoint/2010/main" val="860605971"/>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hasCustomPrompt="1"/>
          </p:nvPr>
        </p:nvSpPr>
        <p:spPr>
          <a:xfrm>
            <a:off x="768096" y="1243584"/>
            <a:ext cx="6318504" cy="2258568"/>
          </a:xfrm>
        </p:spPr>
        <p:txBody>
          <a:bodyPr rIns="45720" anchor="b">
            <a:noAutofit/>
          </a:bodyPr>
          <a:lstStyle>
            <a:lvl1pPr algn="l">
              <a:defRPr sz="4800">
                <a:solidFill>
                  <a:schemeClr val="tx1">
                    <a:lumMod val="65000"/>
                    <a:lumOff val="35000"/>
                  </a:schemeClr>
                </a:solidFill>
                <a:latin typeface="Georgia Pro" panose="02040502050405020303" pitchFamily="18" charset="0"/>
              </a:defRPr>
            </a:lvl1pPr>
          </a:lstStyle>
          <a:p>
            <a:r>
              <a:rPr lang="en-US" dirty="0"/>
              <a:t>This is a generic</a:t>
            </a:r>
            <a:br>
              <a:rPr lang="en-US" dirty="0"/>
            </a:br>
            <a:r>
              <a:rPr lang="en-US" dirty="0"/>
              <a:t>slide show</a:t>
            </a:r>
            <a:br>
              <a:rPr lang="en-US" dirty="0"/>
            </a:br>
            <a:r>
              <a:rPr lang="en-US" dirty="0"/>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6" y="3933767"/>
            <a:ext cx="6318504" cy="318029"/>
          </a:xfrm>
        </p:spPr>
        <p:txBody>
          <a:bodyPr>
            <a:noAutofit/>
          </a:bodyPr>
          <a:lstStyle>
            <a:lvl1pPr marL="0" indent="0">
              <a:lnSpc>
                <a:spcPct val="100000"/>
              </a:lnSpc>
              <a:buNone/>
              <a:defRPr sz="1400">
                <a:solidFill>
                  <a:schemeClr val="tx1">
                    <a:lumMod val="65000"/>
                    <a:lumOff val="3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6" y="4380808"/>
            <a:ext cx="6318504" cy="318029"/>
          </a:xfrm>
        </p:spPr>
        <p:txBody>
          <a:bodyPr>
            <a:noAutofit/>
          </a:bodyPr>
          <a:lstStyle>
            <a:lvl1pPr marL="0" indent="0">
              <a:lnSpc>
                <a:spcPct val="100000"/>
              </a:lnSpc>
              <a:buNone/>
              <a:defRPr sz="1400" b="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7531590" y="5464541"/>
            <a:ext cx="4276072" cy="318029"/>
          </a:xfrm>
        </p:spPr>
        <p:txBody>
          <a:bodyPr rIns="0">
            <a:noAutofit/>
          </a:bodyPr>
          <a:lstStyle>
            <a:lvl1pPr marL="0" indent="0" algn="r">
              <a:buNone/>
              <a:defRPr sz="1000" b="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0/00/22</a:t>
            </a:r>
          </a:p>
        </p:txBody>
      </p:sp>
      <p:sp>
        <p:nvSpPr>
          <p:cNvPr id="8" name="TextBox 7">
            <a:extLst>
              <a:ext uri="{FF2B5EF4-FFF2-40B4-BE49-F238E27FC236}">
                <a16:creationId xmlns:a16="http://schemas.microsoft.com/office/drawing/2014/main" id="{DA3F7E27-29E0-B688-E22E-8AF147A65BFC}"/>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sp>
        <p:nvSpPr>
          <p:cNvPr id="3" name="Freeform 5">
            <a:extLst>
              <a:ext uri="{FF2B5EF4-FFF2-40B4-BE49-F238E27FC236}">
                <a16:creationId xmlns:a16="http://schemas.microsoft.com/office/drawing/2014/main" id="{A79E6D4E-EBC0-13E0-2F2E-393C0F1CE69F}"/>
              </a:ext>
            </a:extLst>
          </p:cNvPr>
          <p:cNvSpPr>
            <a:spLocks/>
          </p:cNvSpPr>
          <p:nvPr userDrawn="1"/>
        </p:nvSpPr>
        <p:spPr bwMode="auto">
          <a:xfrm>
            <a:off x="403225" y="466725"/>
            <a:ext cx="1544638" cy="390525"/>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0BB4699A-4006-79AE-A83C-5C1A8CBEE3CC}"/>
              </a:ext>
            </a:extLst>
          </p:cNvPr>
          <p:cNvPicPr>
            <a:picLocks noChangeAspect="1"/>
          </p:cNvPicPr>
          <p:nvPr userDrawn="1"/>
        </p:nvPicPr>
        <p:blipFill rotWithShape="1">
          <a:blip r:embed="rId2"/>
          <a:srcRect l="385" t="395" r="385" b="395"/>
          <a:stretch/>
        </p:blipFill>
        <p:spPr>
          <a:xfrm>
            <a:off x="7520475" y="1121990"/>
            <a:ext cx="4281617" cy="4286567"/>
          </a:xfrm>
          <a:prstGeom prst="roundRect">
            <a:avLst>
              <a:gd name="adj" fmla="val 5277"/>
            </a:avLst>
          </a:prstGeom>
        </p:spPr>
      </p:pic>
      <p:pic>
        <p:nvPicPr>
          <p:cNvPr id="10" name="Picture 9">
            <a:extLst>
              <a:ext uri="{FF2B5EF4-FFF2-40B4-BE49-F238E27FC236}">
                <a16:creationId xmlns:a16="http://schemas.microsoft.com/office/drawing/2014/main" id="{E32445C4-3500-D428-8BB3-A67E9DC9BA2B}"/>
              </a:ext>
            </a:extLst>
          </p:cNvPr>
          <p:cNvPicPr>
            <a:picLocks noChangeAspect="1"/>
          </p:cNvPicPr>
          <p:nvPr userDrawn="1"/>
        </p:nvPicPr>
        <p:blipFill>
          <a:blip r:embed="rId3"/>
          <a:stretch>
            <a:fillRect/>
          </a:stretch>
        </p:blipFill>
        <p:spPr>
          <a:xfrm>
            <a:off x="392178" y="6184666"/>
            <a:ext cx="495052" cy="495052"/>
          </a:xfrm>
          <a:prstGeom prst="rect">
            <a:avLst/>
          </a:prstGeom>
        </p:spPr>
      </p:pic>
    </p:spTree>
    <p:extLst>
      <p:ext uri="{BB962C8B-B14F-4D97-AF65-F5344CB8AC3E}">
        <p14:creationId xmlns:p14="http://schemas.microsoft.com/office/powerpoint/2010/main" val="1587699878"/>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68096" y="1243584"/>
            <a:ext cx="6318504" cy="2258568"/>
          </a:xfrm>
        </p:spPr>
        <p:txBody>
          <a:bodyPr rIns="45720" anchor="b">
            <a:noAutofit/>
          </a:bodyPr>
          <a:lstStyle>
            <a:lvl1pPr algn="l">
              <a:defRPr sz="4800">
                <a:solidFill>
                  <a:schemeClr val="bg1"/>
                </a:solidFill>
                <a:latin typeface="Georgia Pro" panose="02040502050405020303" pitchFamily="18" charset="0"/>
              </a:defRPr>
            </a:lvl1pPr>
          </a:lstStyle>
          <a:p>
            <a:r>
              <a:rPr lang="en-US"/>
              <a:t>This is a generic</a:t>
            </a:r>
            <a:br>
              <a:rPr lang="en-US"/>
            </a:br>
            <a:r>
              <a:rPr lang="en-US"/>
              <a:t>slide show</a:t>
            </a:r>
            <a:br>
              <a:rPr lang="en-US"/>
            </a:br>
            <a:r>
              <a:rPr lang="en-US"/>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6" y="3933767"/>
            <a:ext cx="6318504" cy="318029"/>
          </a:xfrm>
        </p:spPr>
        <p:txBody>
          <a:bodyPr>
            <a:noAutofit/>
          </a:bodyPr>
          <a:lstStyle>
            <a:lvl1pPr marL="0" indent="0">
              <a:lnSpc>
                <a:spcPct val="100000"/>
              </a:lnSpc>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6" y="4380808"/>
            <a:ext cx="6318504" cy="318029"/>
          </a:xfrm>
        </p:spPr>
        <p:txBody>
          <a:bodyPr>
            <a:noAutofit/>
          </a:bodyPr>
          <a:lstStyle>
            <a:lvl1pPr marL="0" indent="0">
              <a:lnSpc>
                <a:spcPct val="100000"/>
              </a:lnSpc>
              <a:buNone/>
              <a:defRPr sz="1400" b="1">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7531590" y="5464541"/>
            <a:ext cx="4276072" cy="318029"/>
          </a:xfrm>
        </p:spPr>
        <p:txBody>
          <a:bodyPr rIns="0">
            <a:noAutofit/>
          </a:bodyPr>
          <a:lstStyle>
            <a:lvl1pPr marL="0" indent="0" algn="r">
              <a:buNone/>
              <a:defRPr sz="1000" b="0">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0/00/22</a:t>
            </a:r>
          </a:p>
        </p:txBody>
      </p:sp>
      <p:sp>
        <p:nvSpPr>
          <p:cNvPr id="8" name="TextBox 7">
            <a:extLst>
              <a:ext uri="{FF2B5EF4-FFF2-40B4-BE49-F238E27FC236}">
                <a16:creationId xmlns:a16="http://schemas.microsoft.com/office/drawing/2014/main" id="{DA3F7E27-29E0-B688-E22E-8AF147A65BFC}"/>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grpSp>
        <p:nvGrpSpPr>
          <p:cNvPr id="3" name="Group 4">
            <a:extLst>
              <a:ext uri="{FF2B5EF4-FFF2-40B4-BE49-F238E27FC236}">
                <a16:creationId xmlns:a16="http://schemas.microsoft.com/office/drawing/2014/main" id="{20FF150A-9D7F-B103-8B81-247676CEFC9C}"/>
              </a:ext>
            </a:extLst>
          </p:cNvPr>
          <p:cNvGrpSpPr>
            <a:grpSpLocks noChangeAspect="1"/>
          </p:cNvGrpSpPr>
          <p:nvPr userDrawn="1"/>
        </p:nvGrpSpPr>
        <p:grpSpPr bwMode="auto">
          <a:xfrm>
            <a:off x="393700" y="465138"/>
            <a:ext cx="1546225" cy="392112"/>
            <a:chOff x="248" y="293"/>
            <a:chExt cx="974" cy="247"/>
          </a:xfrm>
        </p:grpSpPr>
        <p:sp>
          <p:nvSpPr>
            <p:cNvPr id="10" name="AutoShape 3">
              <a:extLst>
                <a:ext uri="{FF2B5EF4-FFF2-40B4-BE49-F238E27FC236}">
                  <a16:creationId xmlns:a16="http://schemas.microsoft.com/office/drawing/2014/main" id="{5702B3C2-77B0-1FDD-F753-7736C7A42E32}"/>
                </a:ext>
              </a:extLst>
            </p:cNvPr>
            <p:cNvSpPr>
              <a:spLocks noChangeAspect="1" noChangeArrowheads="1" noTextEdit="1"/>
            </p:cNvSpPr>
            <p:nvPr userDrawn="1"/>
          </p:nvSpPr>
          <p:spPr bwMode="auto">
            <a:xfrm>
              <a:off x="248" y="293"/>
              <a:ext cx="974"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686C54B8-1E1F-599F-FE77-1F480092C49C}"/>
                </a:ext>
              </a:extLst>
            </p:cNvPr>
            <p:cNvSpPr>
              <a:spLocks/>
            </p:cNvSpPr>
            <p:nvPr userDrawn="1"/>
          </p:nvSpPr>
          <p:spPr bwMode="auto">
            <a:xfrm>
              <a:off x="254" y="294"/>
              <a:ext cx="973" cy="246"/>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rgbClr val="FFFE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D0E4505F-83CC-8844-CC59-4A69F00016F8}"/>
              </a:ext>
            </a:extLst>
          </p:cNvPr>
          <p:cNvPicPr>
            <a:picLocks noChangeAspect="1"/>
          </p:cNvPicPr>
          <p:nvPr userDrawn="1"/>
        </p:nvPicPr>
        <p:blipFill rotWithShape="1">
          <a:blip r:embed="rId2"/>
          <a:srcRect/>
          <a:stretch/>
        </p:blipFill>
        <p:spPr>
          <a:xfrm>
            <a:off x="7438458" y="1075039"/>
            <a:ext cx="4361935" cy="4361935"/>
          </a:xfrm>
          <a:custGeom>
            <a:avLst/>
            <a:gdLst>
              <a:gd name="connsiteX0" fmla="*/ 272316 w 4361935"/>
              <a:gd name="connsiteY0" fmla="*/ 0 h 4361935"/>
              <a:gd name="connsiteX1" fmla="*/ 4089619 w 4361935"/>
              <a:gd name="connsiteY1" fmla="*/ 0 h 4361935"/>
              <a:gd name="connsiteX2" fmla="*/ 4361935 w 4361935"/>
              <a:gd name="connsiteY2" fmla="*/ 272316 h 4361935"/>
              <a:gd name="connsiteX3" fmla="*/ 4361935 w 4361935"/>
              <a:gd name="connsiteY3" fmla="*/ 4089619 h 4361935"/>
              <a:gd name="connsiteX4" fmla="*/ 4089619 w 4361935"/>
              <a:gd name="connsiteY4" fmla="*/ 4361935 h 4361935"/>
              <a:gd name="connsiteX5" fmla="*/ 272316 w 4361935"/>
              <a:gd name="connsiteY5" fmla="*/ 4361935 h 4361935"/>
              <a:gd name="connsiteX6" fmla="*/ 0 w 4361935"/>
              <a:gd name="connsiteY6" fmla="*/ 4089619 h 4361935"/>
              <a:gd name="connsiteX7" fmla="*/ 0 w 4361935"/>
              <a:gd name="connsiteY7" fmla="*/ 272316 h 4361935"/>
              <a:gd name="connsiteX8" fmla="*/ 272316 w 4361935"/>
              <a:gd name="connsiteY8" fmla="*/ 0 h 436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1935" h="4361935">
                <a:moveTo>
                  <a:pt x="272316" y="0"/>
                </a:moveTo>
                <a:lnTo>
                  <a:pt x="4089619" y="0"/>
                </a:lnTo>
                <a:cubicBezTo>
                  <a:pt x="4240015" y="0"/>
                  <a:pt x="4361935" y="121920"/>
                  <a:pt x="4361935" y="272316"/>
                </a:cubicBezTo>
                <a:lnTo>
                  <a:pt x="4361935" y="4089619"/>
                </a:lnTo>
                <a:cubicBezTo>
                  <a:pt x="4361935" y="4240015"/>
                  <a:pt x="4240015" y="4361935"/>
                  <a:pt x="4089619" y="4361935"/>
                </a:cubicBezTo>
                <a:lnTo>
                  <a:pt x="272316" y="4361935"/>
                </a:lnTo>
                <a:cubicBezTo>
                  <a:pt x="121920" y="4361935"/>
                  <a:pt x="0" y="4240015"/>
                  <a:pt x="0" y="4089619"/>
                </a:cubicBezTo>
                <a:lnTo>
                  <a:pt x="0" y="272316"/>
                </a:lnTo>
                <a:cubicBezTo>
                  <a:pt x="0" y="121920"/>
                  <a:pt x="121920" y="0"/>
                  <a:pt x="272316" y="0"/>
                </a:cubicBezTo>
                <a:close/>
              </a:path>
            </a:pathLst>
          </a:custGeom>
        </p:spPr>
      </p:pic>
      <p:pic>
        <p:nvPicPr>
          <p:cNvPr id="11" name="Picture 10">
            <a:extLst>
              <a:ext uri="{FF2B5EF4-FFF2-40B4-BE49-F238E27FC236}">
                <a16:creationId xmlns:a16="http://schemas.microsoft.com/office/drawing/2014/main" id="{41945CC3-7875-F54A-FEA3-5541E01EFFCC}"/>
              </a:ext>
            </a:extLst>
          </p:cNvPr>
          <p:cNvPicPr>
            <a:picLocks noChangeAspect="1"/>
          </p:cNvPicPr>
          <p:nvPr userDrawn="1"/>
        </p:nvPicPr>
        <p:blipFill>
          <a:blip r:embed="rId3"/>
          <a:stretch>
            <a:fillRect/>
          </a:stretch>
        </p:blipFill>
        <p:spPr>
          <a:xfrm>
            <a:off x="392178" y="6184666"/>
            <a:ext cx="495052" cy="495052"/>
          </a:xfrm>
          <a:prstGeom prst="rect">
            <a:avLst/>
          </a:prstGeom>
        </p:spPr>
      </p:pic>
    </p:spTree>
    <p:extLst>
      <p:ext uri="{BB962C8B-B14F-4D97-AF65-F5344CB8AC3E}">
        <p14:creationId xmlns:p14="http://schemas.microsoft.com/office/powerpoint/2010/main" val="564410460"/>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4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hasCustomPrompt="1"/>
          </p:nvPr>
        </p:nvSpPr>
        <p:spPr>
          <a:xfrm>
            <a:off x="768096" y="1243584"/>
            <a:ext cx="6318504" cy="2258568"/>
          </a:xfrm>
        </p:spPr>
        <p:txBody>
          <a:bodyPr rIns="45720" anchor="b">
            <a:noAutofit/>
          </a:bodyPr>
          <a:lstStyle>
            <a:lvl1pPr algn="l">
              <a:defRPr sz="4800">
                <a:solidFill>
                  <a:schemeClr val="tx1">
                    <a:lumMod val="65000"/>
                    <a:lumOff val="35000"/>
                  </a:schemeClr>
                </a:solidFill>
                <a:latin typeface="Georgia Pro" panose="02040502050405020303" pitchFamily="18" charset="0"/>
              </a:defRPr>
            </a:lvl1pPr>
          </a:lstStyle>
          <a:p>
            <a:r>
              <a:rPr lang="en-US" dirty="0"/>
              <a:t>This is a generic</a:t>
            </a:r>
            <a:br>
              <a:rPr lang="en-US" dirty="0"/>
            </a:br>
            <a:r>
              <a:rPr lang="en-US" dirty="0"/>
              <a:t>slide show</a:t>
            </a:r>
            <a:br>
              <a:rPr lang="en-US" dirty="0"/>
            </a:br>
            <a:r>
              <a:rPr lang="en-US" dirty="0"/>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6" y="3933767"/>
            <a:ext cx="6318504" cy="318029"/>
          </a:xfrm>
        </p:spPr>
        <p:txBody>
          <a:bodyPr>
            <a:noAutofit/>
          </a:bodyPr>
          <a:lstStyle>
            <a:lvl1pPr marL="0" indent="0">
              <a:lnSpc>
                <a:spcPct val="100000"/>
              </a:lnSpc>
              <a:buNone/>
              <a:defRPr sz="1400">
                <a:solidFill>
                  <a:schemeClr val="tx1">
                    <a:lumMod val="65000"/>
                    <a:lumOff val="3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6" y="4380808"/>
            <a:ext cx="6318504" cy="318029"/>
          </a:xfrm>
        </p:spPr>
        <p:txBody>
          <a:bodyPr>
            <a:noAutofit/>
          </a:bodyPr>
          <a:lstStyle>
            <a:lvl1pPr marL="0" indent="0">
              <a:lnSpc>
                <a:spcPct val="100000"/>
              </a:lnSpc>
              <a:buNone/>
              <a:defRPr sz="1400" b="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Last-name</a:t>
            </a:r>
          </a:p>
        </p:txBody>
      </p:sp>
      <p:sp>
        <p:nvSpPr>
          <p:cNvPr id="3" name="Freeform 5">
            <a:extLst>
              <a:ext uri="{FF2B5EF4-FFF2-40B4-BE49-F238E27FC236}">
                <a16:creationId xmlns:a16="http://schemas.microsoft.com/office/drawing/2014/main" id="{E1CDB18B-1406-6781-4C19-228D67BA7AFD}"/>
              </a:ext>
            </a:extLst>
          </p:cNvPr>
          <p:cNvSpPr>
            <a:spLocks/>
          </p:cNvSpPr>
          <p:nvPr userDrawn="1"/>
        </p:nvSpPr>
        <p:spPr bwMode="auto">
          <a:xfrm>
            <a:off x="403225" y="466725"/>
            <a:ext cx="1544638" cy="390525"/>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1603B41D-DE96-09A7-C44F-6D79B1B4E109}"/>
              </a:ext>
            </a:extLst>
          </p:cNvPr>
          <p:cNvPicPr>
            <a:picLocks noChangeAspect="1"/>
          </p:cNvPicPr>
          <p:nvPr userDrawn="1"/>
        </p:nvPicPr>
        <p:blipFill rotWithShape="1">
          <a:blip r:embed="rId2"/>
          <a:srcRect/>
          <a:stretch/>
        </p:blipFill>
        <p:spPr>
          <a:xfrm>
            <a:off x="7438458" y="1016981"/>
            <a:ext cx="4361935" cy="4361935"/>
          </a:xfrm>
          <a:custGeom>
            <a:avLst/>
            <a:gdLst>
              <a:gd name="connsiteX0" fmla="*/ 272316 w 4361935"/>
              <a:gd name="connsiteY0" fmla="*/ 0 h 4361935"/>
              <a:gd name="connsiteX1" fmla="*/ 4089619 w 4361935"/>
              <a:gd name="connsiteY1" fmla="*/ 0 h 4361935"/>
              <a:gd name="connsiteX2" fmla="*/ 4361935 w 4361935"/>
              <a:gd name="connsiteY2" fmla="*/ 272316 h 4361935"/>
              <a:gd name="connsiteX3" fmla="*/ 4361935 w 4361935"/>
              <a:gd name="connsiteY3" fmla="*/ 4089619 h 4361935"/>
              <a:gd name="connsiteX4" fmla="*/ 4089619 w 4361935"/>
              <a:gd name="connsiteY4" fmla="*/ 4361935 h 4361935"/>
              <a:gd name="connsiteX5" fmla="*/ 272316 w 4361935"/>
              <a:gd name="connsiteY5" fmla="*/ 4361935 h 4361935"/>
              <a:gd name="connsiteX6" fmla="*/ 0 w 4361935"/>
              <a:gd name="connsiteY6" fmla="*/ 4089619 h 4361935"/>
              <a:gd name="connsiteX7" fmla="*/ 0 w 4361935"/>
              <a:gd name="connsiteY7" fmla="*/ 272316 h 4361935"/>
              <a:gd name="connsiteX8" fmla="*/ 272316 w 4361935"/>
              <a:gd name="connsiteY8" fmla="*/ 0 h 436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1935" h="4361935">
                <a:moveTo>
                  <a:pt x="272316" y="0"/>
                </a:moveTo>
                <a:lnTo>
                  <a:pt x="4089619" y="0"/>
                </a:lnTo>
                <a:cubicBezTo>
                  <a:pt x="4240015" y="0"/>
                  <a:pt x="4361935" y="121920"/>
                  <a:pt x="4361935" y="272316"/>
                </a:cubicBezTo>
                <a:lnTo>
                  <a:pt x="4361935" y="4089619"/>
                </a:lnTo>
                <a:cubicBezTo>
                  <a:pt x="4361935" y="4240015"/>
                  <a:pt x="4240015" y="4361935"/>
                  <a:pt x="4089619" y="4361935"/>
                </a:cubicBezTo>
                <a:lnTo>
                  <a:pt x="272316" y="4361935"/>
                </a:lnTo>
                <a:cubicBezTo>
                  <a:pt x="121920" y="4361935"/>
                  <a:pt x="0" y="4240015"/>
                  <a:pt x="0" y="4089619"/>
                </a:cubicBezTo>
                <a:lnTo>
                  <a:pt x="0" y="272316"/>
                </a:lnTo>
                <a:cubicBezTo>
                  <a:pt x="0" y="121920"/>
                  <a:pt x="121920" y="0"/>
                  <a:pt x="272316" y="0"/>
                </a:cubicBezTo>
                <a:close/>
              </a:path>
            </a:pathLst>
          </a:custGeom>
        </p:spPr>
      </p:pic>
      <p:pic>
        <p:nvPicPr>
          <p:cNvPr id="10" name="Picture 9">
            <a:extLst>
              <a:ext uri="{FF2B5EF4-FFF2-40B4-BE49-F238E27FC236}">
                <a16:creationId xmlns:a16="http://schemas.microsoft.com/office/drawing/2014/main" id="{4FC2DC66-C893-8AC7-0D26-1AC456DC26C1}"/>
              </a:ext>
            </a:extLst>
          </p:cNvPr>
          <p:cNvPicPr>
            <a:picLocks noChangeAspect="1"/>
          </p:cNvPicPr>
          <p:nvPr userDrawn="1"/>
        </p:nvPicPr>
        <p:blipFill>
          <a:blip r:embed="rId3"/>
          <a:stretch>
            <a:fillRect/>
          </a:stretch>
        </p:blipFill>
        <p:spPr>
          <a:xfrm>
            <a:off x="392178" y="6184666"/>
            <a:ext cx="495052" cy="495052"/>
          </a:xfrm>
          <a:prstGeom prst="rect">
            <a:avLst/>
          </a:prstGeom>
        </p:spPr>
      </p:pic>
      <p:sp>
        <p:nvSpPr>
          <p:cNvPr id="5" name="TextBox 4">
            <a:extLst>
              <a:ext uri="{FF2B5EF4-FFF2-40B4-BE49-F238E27FC236}">
                <a16:creationId xmlns:a16="http://schemas.microsoft.com/office/drawing/2014/main" id="{4DA2380A-7916-A5BD-E39C-A0365331B334}"/>
              </a:ext>
            </a:extLst>
          </p:cNvPr>
          <p:cNvSpPr txBox="1"/>
          <p:nvPr userDrawn="1"/>
        </p:nvSpPr>
        <p:spPr>
          <a:xfrm>
            <a:off x="11182067" y="6533097"/>
            <a:ext cx="642175" cy="123111"/>
          </a:xfrm>
          <a:prstGeom prst="rect">
            <a:avLst/>
          </a:prstGeom>
          <a:noFill/>
        </p:spPr>
        <p:txBody>
          <a:bodyPr wrap="square" lIns="0" tIns="0" rIns="0" bIns="0" rtlCol="0">
            <a:spAutoFit/>
          </a:bodyPr>
          <a:lstStyle/>
          <a:p>
            <a:pPr algn="r"/>
            <a:fld id="{EE35DB6E-10A3-9347-8CBD-E4991E46C6E2}" type="slidenum">
              <a:rPr lang="en-US" sz="800" smtClean="0">
                <a:solidFill>
                  <a:schemeClr val="accent1"/>
                </a:solidFill>
              </a:rPr>
              <a:pPr algn="r"/>
              <a:t>‹#›</a:t>
            </a:fld>
            <a:endParaRPr lang="en-US" sz="800" dirty="0">
              <a:solidFill>
                <a:schemeClr val="accent1"/>
              </a:solidFill>
            </a:endParaRPr>
          </a:p>
        </p:txBody>
      </p:sp>
      <p:sp>
        <p:nvSpPr>
          <p:cNvPr id="6" name="TextBox 5">
            <a:extLst>
              <a:ext uri="{FF2B5EF4-FFF2-40B4-BE49-F238E27FC236}">
                <a16:creationId xmlns:a16="http://schemas.microsoft.com/office/drawing/2014/main" id="{6123AC34-B8F8-C430-DF2C-E2DED0D78A6A}"/>
              </a:ext>
            </a:extLst>
          </p:cNvPr>
          <p:cNvSpPr txBox="1"/>
          <p:nvPr userDrawn="1"/>
        </p:nvSpPr>
        <p:spPr>
          <a:xfrm>
            <a:off x="5274791"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dirty="0">
                <a:solidFill>
                  <a:schemeClr val="tx1">
                    <a:lumMod val="65000"/>
                    <a:lumOff val="35000"/>
                  </a:schemeClr>
                </a:solidFill>
                <a:effectLst/>
                <a:latin typeface="Arial Narrow" panose="020B0604020202020204" pitchFamily="34" charset="0"/>
              </a:rPr>
              <a:t>FOR FINANCIAL PROFESSIONAL USE ONLY. NOT FOR USE WITH THE PUBLIC..</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3096655731"/>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AB7F0-9C8D-F136-3C3C-5028C046E104}"/>
              </a:ext>
            </a:extLst>
          </p:cNvPr>
          <p:cNvSpPr/>
          <p:nvPr userDrawn="1"/>
        </p:nvSpPr>
        <p:spPr>
          <a:xfrm>
            <a:off x="0" y="1"/>
            <a:ext cx="12192000" cy="5992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68096" y="1243584"/>
            <a:ext cx="6318504" cy="2258568"/>
          </a:xfrm>
        </p:spPr>
        <p:txBody>
          <a:bodyPr rIns="45720" anchor="b">
            <a:noAutofit/>
          </a:bodyPr>
          <a:lstStyle>
            <a:lvl1pPr algn="l">
              <a:defRPr sz="4800">
                <a:solidFill>
                  <a:schemeClr val="bg1"/>
                </a:solidFill>
                <a:latin typeface="Georgia Pro" panose="02040502050405020303" pitchFamily="18" charset="0"/>
              </a:defRPr>
            </a:lvl1pPr>
          </a:lstStyle>
          <a:p>
            <a:r>
              <a:rPr lang="en-US"/>
              <a:t>This is a generic</a:t>
            </a:r>
            <a:br>
              <a:rPr lang="en-US"/>
            </a:br>
            <a:r>
              <a:rPr lang="en-US"/>
              <a:t>slide show</a:t>
            </a:r>
            <a:br>
              <a:rPr lang="en-US"/>
            </a:br>
            <a:r>
              <a:rPr lang="en-US"/>
              <a:t>sample headline</a:t>
            </a:r>
          </a:p>
        </p:txBody>
      </p:sp>
      <p:sp>
        <p:nvSpPr>
          <p:cNvPr id="12" name="Text Placeholder 11">
            <a:extLst>
              <a:ext uri="{FF2B5EF4-FFF2-40B4-BE49-F238E27FC236}">
                <a16:creationId xmlns:a16="http://schemas.microsoft.com/office/drawing/2014/main" id="{140D845E-5ECF-AD56-2F76-E8EAA1F1088C}"/>
              </a:ext>
            </a:extLst>
          </p:cNvPr>
          <p:cNvSpPr>
            <a:spLocks noGrp="1"/>
          </p:cNvSpPr>
          <p:nvPr>
            <p:ph type="body" sz="quarter" idx="10" hasCustomPrompt="1"/>
          </p:nvPr>
        </p:nvSpPr>
        <p:spPr>
          <a:xfrm>
            <a:off x="768096" y="3933767"/>
            <a:ext cx="6318504" cy="318029"/>
          </a:xfrm>
        </p:spPr>
        <p:txBody>
          <a:bodyPr>
            <a:noAutofit/>
          </a:bodyPr>
          <a:lstStyle>
            <a:lvl1pPr marL="0" indent="0">
              <a:lnSpc>
                <a:spcPct val="100000"/>
              </a:lnSpc>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 copy goes here</a:t>
            </a:r>
          </a:p>
        </p:txBody>
      </p:sp>
      <p:sp>
        <p:nvSpPr>
          <p:cNvPr id="19" name="Text Placeholder 11">
            <a:extLst>
              <a:ext uri="{FF2B5EF4-FFF2-40B4-BE49-F238E27FC236}">
                <a16:creationId xmlns:a16="http://schemas.microsoft.com/office/drawing/2014/main" id="{58BEC76E-EC50-D76B-C047-7989D8031857}"/>
              </a:ext>
            </a:extLst>
          </p:cNvPr>
          <p:cNvSpPr>
            <a:spLocks noGrp="1"/>
          </p:cNvSpPr>
          <p:nvPr>
            <p:ph type="body" sz="quarter" idx="11" hasCustomPrompt="1"/>
          </p:nvPr>
        </p:nvSpPr>
        <p:spPr>
          <a:xfrm>
            <a:off x="768096" y="4380808"/>
            <a:ext cx="6318504" cy="318029"/>
          </a:xfrm>
        </p:spPr>
        <p:txBody>
          <a:bodyPr>
            <a:noAutofit/>
          </a:bodyPr>
          <a:lstStyle>
            <a:lvl1pPr marL="0" indent="0">
              <a:lnSpc>
                <a:spcPct val="100000"/>
              </a:lnSpc>
              <a:buNone/>
              <a:defRPr sz="1400" b="1">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Last-name</a:t>
            </a:r>
          </a:p>
        </p:txBody>
      </p:sp>
      <p:sp>
        <p:nvSpPr>
          <p:cNvPr id="20" name="Text Placeholder 11">
            <a:extLst>
              <a:ext uri="{FF2B5EF4-FFF2-40B4-BE49-F238E27FC236}">
                <a16:creationId xmlns:a16="http://schemas.microsoft.com/office/drawing/2014/main" id="{EECCFFEA-E304-3DB1-916B-AD0462193233}"/>
              </a:ext>
            </a:extLst>
          </p:cNvPr>
          <p:cNvSpPr>
            <a:spLocks noGrp="1"/>
          </p:cNvSpPr>
          <p:nvPr>
            <p:ph type="body" sz="quarter" idx="12" hasCustomPrompt="1"/>
          </p:nvPr>
        </p:nvSpPr>
        <p:spPr>
          <a:xfrm>
            <a:off x="7531590" y="5464541"/>
            <a:ext cx="4276072" cy="318029"/>
          </a:xfrm>
        </p:spPr>
        <p:txBody>
          <a:bodyPr rIns="0">
            <a:noAutofit/>
          </a:bodyPr>
          <a:lstStyle>
            <a:lvl1pPr marL="0" indent="0" algn="r">
              <a:buNone/>
              <a:defRPr sz="1000" b="0">
                <a:solidFill>
                  <a:srgbClr val="9DAF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As of 0/00/22</a:t>
            </a:r>
          </a:p>
        </p:txBody>
      </p:sp>
      <p:sp>
        <p:nvSpPr>
          <p:cNvPr id="8" name="TextBox 7">
            <a:extLst>
              <a:ext uri="{FF2B5EF4-FFF2-40B4-BE49-F238E27FC236}">
                <a16:creationId xmlns:a16="http://schemas.microsoft.com/office/drawing/2014/main" id="{DA3F7E27-29E0-B688-E22E-8AF147A65BFC}"/>
              </a:ext>
            </a:extLst>
          </p:cNvPr>
          <p:cNvSpPr txBox="1"/>
          <p:nvPr userDrawn="1"/>
        </p:nvSpPr>
        <p:spPr>
          <a:xfrm>
            <a:off x="5690904"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a:solidFill>
                  <a:schemeClr val="tx1">
                    <a:lumMod val="65000"/>
                    <a:lumOff val="35000"/>
                  </a:schemeClr>
                </a:solidFill>
                <a:effectLst/>
                <a:latin typeface="Arial Narrow" panose="020B0604020202020204" pitchFamily="34" charset="0"/>
              </a:rPr>
              <a:t>FOR REGISTERED REPRESENTATIVE USE ONLY. NOT FOR USE WITH THE GENERAL PUBLIC.</a:t>
            </a:r>
            <a:endParaRPr lang="en-US" sz="800">
              <a:solidFill>
                <a:schemeClr val="tx1">
                  <a:lumMod val="65000"/>
                  <a:lumOff val="35000"/>
                </a:schemeClr>
              </a:solidFill>
            </a:endParaRPr>
          </a:p>
        </p:txBody>
      </p:sp>
      <p:grpSp>
        <p:nvGrpSpPr>
          <p:cNvPr id="3" name="Group 4">
            <a:extLst>
              <a:ext uri="{FF2B5EF4-FFF2-40B4-BE49-F238E27FC236}">
                <a16:creationId xmlns:a16="http://schemas.microsoft.com/office/drawing/2014/main" id="{B82843E6-9C3E-1C81-FA5A-2E378BB03A69}"/>
              </a:ext>
            </a:extLst>
          </p:cNvPr>
          <p:cNvGrpSpPr>
            <a:grpSpLocks noChangeAspect="1"/>
          </p:cNvGrpSpPr>
          <p:nvPr userDrawn="1"/>
        </p:nvGrpSpPr>
        <p:grpSpPr bwMode="auto">
          <a:xfrm>
            <a:off x="393700" y="465138"/>
            <a:ext cx="1546225" cy="392112"/>
            <a:chOff x="248" y="293"/>
            <a:chExt cx="974" cy="247"/>
          </a:xfrm>
        </p:grpSpPr>
        <p:sp>
          <p:nvSpPr>
            <p:cNvPr id="11" name="AutoShape 3">
              <a:extLst>
                <a:ext uri="{FF2B5EF4-FFF2-40B4-BE49-F238E27FC236}">
                  <a16:creationId xmlns:a16="http://schemas.microsoft.com/office/drawing/2014/main" id="{5B9989D6-E423-34A2-F29C-78599F5B17D3}"/>
                </a:ext>
              </a:extLst>
            </p:cNvPr>
            <p:cNvSpPr>
              <a:spLocks noChangeAspect="1" noChangeArrowheads="1" noTextEdit="1"/>
            </p:cNvSpPr>
            <p:nvPr userDrawn="1"/>
          </p:nvSpPr>
          <p:spPr bwMode="auto">
            <a:xfrm>
              <a:off x="248" y="293"/>
              <a:ext cx="974"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45131F2C-B771-967C-CE6C-60E601F0EC6B}"/>
                </a:ext>
              </a:extLst>
            </p:cNvPr>
            <p:cNvSpPr>
              <a:spLocks/>
            </p:cNvSpPr>
            <p:nvPr userDrawn="1"/>
          </p:nvSpPr>
          <p:spPr bwMode="auto">
            <a:xfrm>
              <a:off x="254" y="294"/>
              <a:ext cx="973" cy="246"/>
            </a:xfrm>
            <a:custGeom>
              <a:avLst/>
              <a:gdLst>
                <a:gd name="T0" fmla="*/ 2310 w 2310"/>
                <a:gd name="T1" fmla="*/ 0 h 573"/>
                <a:gd name="T2" fmla="*/ 2310 w 2310"/>
                <a:gd name="T3" fmla="*/ 0 h 573"/>
                <a:gd name="T4" fmla="*/ 200 w 2310"/>
                <a:gd name="T5" fmla="*/ 0 h 573"/>
                <a:gd name="T6" fmla="*/ 0 w 2310"/>
                <a:gd name="T7" fmla="*/ 200 h 573"/>
                <a:gd name="T8" fmla="*/ 0 w 2310"/>
                <a:gd name="T9" fmla="*/ 573 h 573"/>
              </a:gdLst>
              <a:ahLst/>
              <a:cxnLst>
                <a:cxn ang="0">
                  <a:pos x="T0" y="T1"/>
                </a:cxn>
                <a:cxn ang="0">
                  <a:pos x="T2" y="T3"/>
                </a:cxn>
                <a:cxn ang="0">
                  <a:pos x="T4" y="T5"/>
                </a:cxn>
                <a:cxn ang="0">
                  <a:pos x="T6" y="T7"/>
                </a:cxn>
                <a:cxn ang="0">
                  <a:pos x="T8" y="T9"/>
                </a:cxn>
              </a:cxnLst>
              <a:rect l="0" t="0" r="r" b="b"/>
              <a:pathLst>
                <a:path w="2310" h="573">
                  <a:moveTo>
                    <a:pt x="2310" y="0"/>
                  </a:moveTo>
                  <a:lnTo>
                    <a:pt x="2310" y="0"/>
                  </a:lnTo>
                  <a:lnTo>
                    <a:pt x="200" y="0"/>
                  </a:lnTo>
                  <a:cubicBezTo>
                    <a:pt x="89" y="0"/>
                    <a:pt x="0" y="90"/>
                    <a:pt x="0" y="200"/>
                  </a:cubicBezTo>
                  <a:lnTo>
                    <a:pt x="0" y="573"/>
                  </a:lnTo>
                </a:path>
              </a:pathLst>
            </a:custGeom>
            <a:noFill/>
            <a:ln w="17463" cap="flat">
              <a:solidFill>
                <a:srgbClr val="FFFE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9501A79C-1F05-A020-7798-C2DD5710DC27}"/>
              </a:ext>
            </a:extLst>
          </p:cNvPr>
          <p:cNvPicPr>
            <a:picLocks noChangeAspect="1"/>
          </p:cNvPicPr>
          <p:nvPr userDrawn="1"/>
        </p:nvPicPr>
        <p:blipFill>
          <a:blip r:embed="rId2"/>
          <a:stretch>
            <a:fillRect/>
          </a:stretch>
        </p:blipFill>
        <p:spPr>
          <a:xfrm>
            <a:off x="7573679" y="1142226"/>
            <a:ext cx="4228413" cy="4242508"/>
          </a:xfrm>
          <a:prstGeom prst="rect">
            <a:avLst/>
          </a:prstGeom>
        </p:spPr>
      </p:pic>
      <p:pic>
        <p:nvPicPr>
          <p:cNvPr id="10" name="Picture 9">
            <a:extLst>
              <a:ext uri="{FF2B5EF4-FFF2-40B4-BE49-F238E27FC236}">
                <a16:creationId xmlns:a16="http://schemas.microsoft.com/office/drawing/2014/main" id="{800C217A-0FD8-EA43-4DE9-77402B23B63B}"/>
              </a:ext>
            </a:extLst>
          </p:cNvPr>
          <p:cNvPicPr>
            <a:picLocks noChangeAspect="1"/>
          </p:cNvPicPr>
          <p:nvPr userDrawn="1"/>
        </p:nvPicPr>
        <p:blipFill>
          <a:blip r:embed="rId3"/>
          <a:stretch>
            <a:fillRect/>
          </a:stretch>
        </p:blipFill>
        <p:spPr>
          <a:xfrm>
            <a:off x="392178" y="6184666"/>
            <a:ext cx="495052" cy="495052"/>
          </a:xfrm>
          <a:prstGeom prst="rect">
            <a:avLst/>
          </a:prstGeom>
        </p:spPr>
      </p:pic>
    </p:spTree>
    <p:extLst>
      <p:ext uri="{BB962C8B-B14F-4D97-AF65-F5344CB8AC3E}">
        <p14:creationId xmlns:p14="http://schemas.microsoft.com/office/powerpoint/2010/main" val="3131337021"/>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guide id="3" orient="horz" pos="300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863" y="402336"/>
            <a:ext cx="11003282" cy="576072"/>
          </a:xfrm>
          <a:prstGeom prst="rect">
            <a:avLst/>
          </a:prstGeom>
        </p:spPr>
        <p:txBody>
          <a:bodyPr vert="horz" lIns="0" tIns="0" rIns="0" bIns="0" rtlCol="0" anchor="b">
            <a:normAutofit/>
          </a:bodyPr>
          <a:lstStyle/>
          <a:p>
            <a:r>
              <a:rPr lang="en-US"/>
              <a:t>Click to edit Master title style</a:t>
            </a:r>
          </a:p>
        </p:txBody>
      </p:sp>
      <p:sp>
        <p:nvSpPr>
          <p:cNvPr id="3" name="Text Placeholder 2"/>
          <p:cNvSpPr>
            <a:spLocks noGrp="1"/>
          </p:cNvSpPr>
          <p:nvPr>
            <p:ph type="body" idx="1"/>
          </p:nvPr>
        </p:nvSpPr>
        <p:spPr>
          <a:xfrm>
            <a:off x="391071" y="1536192"/>
            <a:ext cx="11017256" cy="4351338"/>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076263EB-43CE-A671-EE46-3F0463A1C017}"/>
              </a:ext>
            </a:extLst>
          </p:cNvPr>
          <p:cNvSpPr txBox="1"/>
          <p:nvPr userDrawn="1"/>
        </p:nvSpPr>
        <p:spPr>
          <a:xfrm>
            <a:off x="11182067" y="6533097"/>
            <a:ext cx="642175" cy="123111"/>
          </a:xfrm>
          <a:prstGeom prst="rect">
            <a:avLst/>
          </a:prstGeom>
          <a:noFill/>
        </p:spPr>
        <p:txBody>
          <a:bodyPr wrap="square" lIns="0" tIns="0" rIns="0" bIns="0" rtlCol="0">
            <a:spAutoFit/>
          </a:bodyPr>
          <a:lstStyle/>
          <a:p>
            <a:pPr algn="r"/>
            <a:fld id="{EE35DB6E-10A3-9347-8CBD-E4991E46C6E2}" type="slidenum">
              <a:rPr lang="en-US" sz="800" smtClean="0">
                <a:solidFill>
                  <a:schemeClr val="accent1"/>
                </a:solidFill>
              </a:rPr>
              <a:pPr algn="r"/>
              <a:t>‹#›</a:t>
            </a:fld>
            <a:endParaRPr lang="en-US" sz="800" dirty="0">
              <a:solidFill>
                <a:schemeClr val="accent1"/>
              </a:solidFill>
            </a:endParaRPr>
          </a:p>
        </p:txBody>
      </p:sp>
      <p:sp>
        <p:nvSpPr>
          <p:cNvPr id="6" name="TextBox 5">
            <a:extLst>
              <a:ext uri="{FF2B5EF4-FFF2-40B4-BE49-F238E27FC236}">
                <a16:creationId xmlns:a16="http://schemas.microsoft.com/office/drawing/2014/main" id="{E53C1E64-A3F5-E1A0-E49C-99A97AD267BE}"/>
              </a:ext>
            </a:extLst>
          </p:cNvPr>
          <p:cNvSpPr txBox="1"/>
          <p:nvPr userDrawn="1"/>
        </p:nvSpPr>
        <p:spPr>
          <a:xfrm>
            <a:off x="5274791" y="6533097"/>
            <a:ext cx="6133536"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0" i="0" u="none" strike="noStrike" dirty="0">
                <a:solidFill>
                  <a:schemeClr val="tx1">
                    <a:lumMod val="65000"/>
                    <a:lumOff val="35000"/>
                  </a:schemeClr>
                </a:solidFill>
                <a:effectLst/>
                <a:latin typeface="Arial Narrow" panose="020B0604020202020204" pitchFamily="34" charset="0"/>
              </a:rPr>
              <a:t>FOR FINANCIAL PROFESSIONAL USE ONLY. NOT FOR USE WITH THE PUBLIC..</a:t>
            </a:r>
            <a:endParaRPr lang="en-US" sz="800" dirty="0">
              <a:solidFill>
                <a:schemeClr val="tx1">
                  <a:lumMod val="65000"/>
                  <a:lumOff val="35000"/>
                </a:schemeClr>
              </a:solidFill>
            </a:endParaRPr>
          </a:p>
        </p:txBody>
      </p:sp>
      <p:grpSp>
        <p:nvGrpSpPr>
          <p:cNvPr id="14" name="Group 8">
            <a:extLst>
              <a:ext uri="{FF2B5EF4-FFF2-40B4-BE49-F238E27FC236}">
                <a16:creationId xmlns:a16="http://schemas.microsoft.com/office/drawing/2014/main" id="{7DCB2D4B-B00B-E8DC-9184-95D720D7D67C}"/>
              </a:ext>
            </a:extLst>
          </p:cNvPr>
          <p:cNvGrpSpPr>
            <a:grpSpLocks noChangeAspect="1"/>
          </p:cNvGrpSpPr>
          <p:nvPr userDrawn="1"/>
        </p:nvGrpSpPr>
        <p:grpSpPr bwMode="auto">
          <a:xfrm>
            <a:off x="10264140" y="305117"/>
            <a:ext cx="1546225" cy="390525"/>
            <a:chOff x="4852" y="1296"/>
            <a:chExt cx="974" cy="246"/>
          </a:xfrm>
        </p:grpSpPr>
        <p:sp>
          <p:nvSpPr>
            <p:cNvPr id="15" name="AutoShape 7">
              <a:extLst>
                <a:ext uri="{FF2B5EF4-FFF2-40B4-BE49-F238E27FC236}">
                  <a16:creationId xmlns:a16="http://schemas.microsoft.com/office/drawing/2014/main" id="{F5556E74-CE9E-CC8D-E9E6-E6A4C83E3ACE}"/>
                </a:ext>
              </a:extLst>
            </p:cNvPr>
            <p:cNvSpPr>
              <a:spLocks noChangeAspect="1" noChangeArrowheads="1" noTextEdit="1"/>
            </p:cNvSpPr>
            <p:nvPr userDrawn="1"/>
          </p:nvSpPr>
          <p:spPr bwMode="auto">
            <a:xfrm>
              <a:off x="4852" y="1296"/>
              <a:ext cx="97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A5C10CCB-9311-7E2F-DB63-DF566AC685F5}"/>
                </a:ext>
              </a:extLst>
            </p:cNvPr>
            <p:cNvSpPr>
              <a:spLocks/>
            </p:cNvSpPr>
            <p:nvPr userDrawn="1"/>
          </p:nvSpPr>
          <p:spPr bwMode="auto">
            <a:xfrm>
              <a:off x="4852" y="1297"/>
              <a:ext cx="973" cy="245"/>
            </a:xfrm>
            <a:custGeom>
              <a:avLst/>
              <a:gdLst>
                <a:gd name="T0" fmla="*/ 0 w 2309"/>
                <a:gd name="T1" fmla="*/ 0 h 573"/>
                <a:gd name="T2" fmla="*/ 0 w 2309"/>
                <a:gd name="T3" fmla="*/ 0 h 573"/>
                <a:gd name="T4" fmla="*/ 2109 w 2309"/>
                <a:gd name="T5" fmla="*/ 0 h 573"/>
                <a:gd name="T6" fmla="*/ 2309 w 2309"/>
                <a:gd name="T7" fmla="*/ 200 h 573"/>
                <a:gd name="T8" fmla="*/ 2309 w 2309"/>
                <a:gd name="T9" fmla="*/ 573 h 573"/>
              </a:gdLst>
              <a:ahLst/>
              <a:cxnLst>
                <a:cxn ang="0">
                  <a:pos x="T0" y="T1"/>
                </a:cxn>
                <a:cxn ang="0">
                  <a:pos x="T2" y="T3"/>
                </a:cxn>
                <a:cxn ang="0">
                  <a:pos x="T4" y="T5"/>
                </a:cxn>
                <a:cxn ang="0">
                  <a:pos x="T6" y="T7"/>
                </a:cxn>
                <a:cxn ang="0">
                  <a:pos x="T8" y="T9"/>
                </a:cxn>
              </a:cxnLst>
              <a:rect l="0" t="0" r="r" b="b"/>
              <a:pathLst>
                <a:path w="2309" h="573">
                  <a:moveTo>
                    <a:pt x="0" y="0"/>
                  </a:moveTo>
                  <a:lnTo>
                    <a:pt x="0" y="0"/>
                  </a:lnTo>
                  <a:lnTo>
                    <a:pt x="2109" y="0"/>
                  </a:lnTo>
                  <a:cubicBezTo>
                    <a:pt x="2220" y="0"/>
                    <a:pt x="2309" y="90"/>
                    <a:pt x="2309" y="200"/>
                  </a:cubicBezTo>
                  <a:lnTo>
                    <a:pt x="2309" y="573"/>
                  </a:lnTo>
                </a:path>
              </a:pathLst>
            </a:custGeom>
            <a:noFill/>
            <a:ln w="17463" cap="flat">
              <a:solidFill>
                <a:srgbClr val="56565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a:extLst>
              <a:ext uri="{FF2B5EF4-FFF2-40B4-BE49-F238E27FC236}">
                <a16:creationId xmlns:a16="http://schemas.microsoft.com/office/drawing/2014/main" id="{311E33BC-5C12-DDF3-AC41-EAB79ACFAF3A}"/>
              </a:ext>
            </a:extLst>
          </p:cNvPr>
          <p:cNvPicPr>
            <a:picLocks noChangeAspect="1"/>
          </p:cNvPicPr>
          <p:nvPr userDrawn="1"/>
        </p:nvPicPr>
        <p:blipFill>
          <a:blip r:embed="rId39"/>
          <a:stretch>
            <a:fillRect/>
          </a:stretch>
        </p:blipFill>
        <p:spPr>
          <a:xfrm>
            <a:off x="388496" y="6154945"/>
            <a:ext cx="495052" cy="495052"/>
          </a:xfrm>
          <a:prstGeom prst="rect">
            <a:avLst/>
          </a:prstGeom>
        </p:spPr>
      </p:pic>
    </p:spTree>
    <p:extLst>
      <p:ext uri="{BB962C8B-B14F-4D97-AF65-F5344CB8AC3E}">
        <p14:creationId xmlns:p14="http://schemas.microsoft.com/office/powerpoint/2010/main" val="1911521260"/>
      </p:ext>
    </p:extLst>
  </p:cSld>
  <p:clrMap bg1="lt1" tx1="dk1" bg2="lt2" tx2="dk2" accent1="accent1" accent2="accent2" accent3="accent3" accent4="accent4" accent5="accent5" accent6="accent6" hlink="hlink" folHlink="folHlink"/>
  <p:sldLayoutIdLst>
    <p:sldLayoutId id="2147483742" r:id="rId1"/>
    <p:sldLayoutId id="2147483715" r:id="rId2"/>
    <p:sldLayoutId id="2147483743" r:id="rId3"/>
    <p:sldLayoutId id="2147483737" r:id="rId4"/>
    <p:sldLayoutId id="2147483744" r:id="rId5"/>
    <p:sldLayoutId id="2147483738" r:id="rId6"/>
    <p:sldLayoutId id="2147483745" r:id="rId7"/>
    <p:sldLayoutId id="2147483739" r:id="rId8"/>
    <p:sldLayoutId id="2147483746" r:id="rId9"/>
    <p:sldLayoutId id="2147483740" r:id="rId10"/>
    <p:sldLayoutId id="2147483747" r:id="rId11"/>
    <p:sldLayoutId id="2147483741" r:id="rId12"/>
    <p:sldLayoutId id="2147483748" r:id="rId13"/>
    <p:sldLayoutId id="2147483718" r:id="rId14"/>
    <p:sldLayoutId id="2147483749" r:id="rId15"/>
    <p:sldLayoutId id="2147483719" r:id="rId16"/>
    <p:sldLayoutId id="2147483750" r:id="rId17"/>
    <p:sldLayoutId id="2147483720" r:id="rId18"/>
    <p:sldLayoutId id="2147483751" r:id="rId19"/>
    <p:sldLayoutId id="2147483721" r:id="rId20"/>
    <p:sldLayoutId id="2147483722" r:id="rId21"/>
    <p:sldLayoutId id="2147483723" r:id="rId22"/>
    <p:sldLayoutId id="2147483752" r:id="rId23"/>
    <p:sldLayoutId id="2147483753" r:id="rId24"/>
    <p:sldLayoutId id="2147483725" r:id="rId25"/>
    <p:sldLayoutId id="2147483754" r:id="rId26"/>
    <p:sldLayoutId id="2147483726" r:id="rId27"/>
    <p:sldLayoutId id="2147483755" r:id="rId28"/>
    <p:sldLayoutId id="2147483727" r:id="rId29"/>
    <p:sldLayoutId id="2147483756" r:id="rId30"/>
    <p:sldLayoutId id="2147483728" r:id="rId31"/>
    <p:sldLayoutId id="2147483730" r:id="rId32"/>
    <p:sldLayoutId id="2147483733" r:id="rId33"/>
    <p:sldLayoutId id="2147483735" r:id="rId34"/>
    <p:sldLayoutId id="2147483731" r:id="rId35"/>
    <p:sldLayoutId id="2147483732" r:id="rId36"/>
    <p:sldLayoutId id="2147483736" r:id="rId37"/>
  </p:sldLayoutIdLst>
  <p:hf hdr="0" ftr="0" dt="0"/>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3"/>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accent3"/>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3"/>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3"/>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3"/>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40">
          <p15:clr>
            <a:srgbClr val="F26B43"/>
          </p15:clr>
        </p15:guide>
        <p15:guide id="3" pos="7440">
          <p15:clr>
            <a:srgbClr val="F26B43"/>
          </p15:clr>
        </p15:guide>
        <p15:guide id="4" orient="horz" pos="4176">
          <p15:clr>
            <a:srgbClr val="F26B43"/>
          </p15:clr>
        </p15:guide>
        <p15:guide id="5" orient="horz" pos="192">
          <p15:clr>
            <a:srgbClr val="F26B43"/>
          </p15:clr>
        </p15:guide>
        <p15:guide id="6" orient="horz" pos="576">
          <p15:clr>
            <a:srgbClr val="F26B43"/>
          </p15:clr>
        </p15:guide>
        <p15:guide id="7" orient="horz" pos="792">
          <p15:clr>
            <a:srgbClr val="F26B43"/>
          </p15:clr>
        </p15:guide>
        <p15:guide id="8" orient="horz" pos="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2.xml"/><Relationship Id="rId4" Type="http://schemas.openxmlformats.org/officeDocument/2006/relationships/image" Target="../media/image2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hart" Target="../charts/chart6.xml"/><Relationship Id="rId7" Type="http://schemas.openxmlformats.org/officeDocument/2006/relationships/image" Target="../media/image33.svg"/><Relationship Id="rId2" Type="http://schemas.openxmlformats.org/officeDocument/2006/relationships/notesSlide" Target="../notesSlides/notesSlide13.xml"/><Relationship Id="rId1" Type="http://schemas.openxmlformats.org/officeDocument/2006/relationships/slideLayout" Target="../slideLayouts/slideLayout32.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7.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7BC40C-59DA-9543-147F-6D5AA89EFBCA}"/>
              </a:ext>
            </a:extLst>
          </p:cNvPr>
          <p:cNvSpPr>
            <a:spLocks noGrp="1"/>
          </p:cNvSpPr>
          <p:nvPr>
            <p:ph type="ctrTitle"/>
          </p:nvPr>
        </p:nvSpPr>
        <p:spPr>
          <a:xfrm>
            <a:off x="768096" y="1243584"/>
            <a:ext cx="5546207" cy="2258568"/>
          </a:xfrm>
        </p:spPr>
        <p:txBody>
          <a:bodyPr/>
          <a:lstStyle/>
          <a:p>
            <a:r>
              <a:rPr lang="en-US" sz="5400" dirty="0"/>
              <a:t>Beyond Returns: </a:t>
            </a:r>
            <a:br>
              <a:rPr lang="en-US" sz="5400" dirty="0"/>
            </a:br>
            <a:r>
              <a:rPr lang="en-US" sz="5400" dirty="0"/>
              <a:t>The Human Side of Certainty</a:t>
            </a:r>
          </a:p>
        </p:txBody>
      </p:sp>
      <p:sp>
        <p:nvSpPr>
          <p:cNvPr id="7" name="Text Placeholder 6">
            <a:extLst>
              <a:ext uri="{FF2B5EF4-FFF2-40B4-BE49-F238E27FC236}">
                <a16:creationId xmlns:a16="http://schemas.microsoft.com/office/drawing/2014/main" id="{ADEF175D-9831-1B62-EB84-2031FD59B75F}"/>
              </a:ext>
            </a:extLst>
          </p:cNvPr>
          <p:cNvSpPr>
            <a:spLocks noGrp="1"/>
          </p:cNvSpPr>
          <p:nvPr>
            <p:ph type="body" sz="quarter" idx="10"/>
          </p:nvPr>
        </p:nvSpPr>
        <p:spPr/>
        <p:txBody>
          <a:bodyPr/>
          <a:lstStyle/>
          <a:p>
            <a:r>
              <a:rPr lang="en-US" dirty="0"/>
              <a:t>[NAME, TITLE]</a:t>
            </a:r>
          </a:p>
        </p:txBody>
      </p:sp>
      <p:sp>
        <p:nvSpPr>
          <p:cNvPr id="8" name="Text Placeholder 7">
            <a:extLst>
              <a:ext uri="{FF2B5EF4-FFF2-40B4-BE49-F238E27FC236}">
                <a16:creationId xmlns:a16="http://schemas.microsoft.com/office/drawing/2014/main" id="{0809C324-8CC0-EF2D-6B96-1BDE09A923CF}"/>
              </a:ext>
            </a:extLst>
          </p:cNvPr>
          <p:cNvSpPr>
            <a:spLocks noGrp="1"/>
          </p:cNvSpPr>
          <p:nvPr>
            <p:ph type="body" sz="quarter" idx="11"/>
          </p:nvPr>
        </p:nvSpPr>
        <p:spPr/>
        <p:txBody>
          <a:bodyPr/>
          <a:lstStyle/>
          <a:p>
            <a:r>
              <a:rPr lang="en-US" dirty="0"/>
              <a:t>New York Life Annuities</a:t>
            </a:r>
          </a:p>
        </p:txBody>
      </p:sp>
      <p:sp>
        <p:nvSpPr>
          <p:cNvPr id="2" name="TextBox 1">
            <a:extLst>
              <a:ext uri="{FF2B5EF4-FFF2-40B4-BE49-F238E27FC236}">
                <a16:creationId xmlns:a16="http://schemas.microsoft.com/office/drawing/2014/main" id="{EA3A6743-6A1A-F1BB-8103-3ECB961E7383}"/>
              </a:ext>
            </a:extLst>
          </p:cNvPr>
          <p:cNvSpPr txBox="1"/>
          <p:nvPr/>
        </p:nvSpPr>
        <p:spPr>
          <a:xfrm>
            <a:off x="9843085" y="5486400"/>
            <a:ext cx="1909497" cy="230832"/>
          </a:xfrm>
          <a:prstGeom prst="rect">
            <a:avLst/>
          </a:prstGeom>
          <a:noFill/>
        </p:spPr>
        <p:txBody>
          <a:bodyPr wrap="none" rtlCol="0">
            <a:spAutoFit/>
          </a:bodyPr>
          <a:lstStyle/>
          <a:p>
            <a:r>
              <a:rPr lang="en-US" sz="900" dirty="0">
                <a:solidFill>
                  <a:schemeClr val="tx1">
                    <a:lumMod val="65000"/>
                    <a:lumOff val="35000"/>
                  </a:schemeClr>
                </a:solidFill>
              </a:rPr>
              <a:t>SMRU 8974301 exp.(06.17.2027</a:t>
            </a:r>
            <a:r>
              <a:rPr lang="en-US" sz="900" dirty="0"/>
              <a:t>)</a:t>
            </a:r>
          </a:p>
        </p:txBody>
      </p:sp>
    </p:spTree>
    <p:extLst>
      <p:ext uri="{BB962C8B-B14F-4D97-AF65-F5344CB8AC3E}">
        <p14:creationId xmlns:p14="http://schemas.microsoft.com/office/powerpoint/2010/main" val="211290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91B29BB-5B57-A6D4-8E33-F088C758A9E0}"/>
              </a:ext>
            </a:extLst>
          </p:cNvPr>
          <p:cNvSpPr/>
          <p:nvPr/>
        </p:nvSpPr>
        <p:spPr>
          <a:xfrm>
            <a:off x="2037614" y="3648658"/>
            <a:ext cx="1684422" cy="1843475"/>
          </a:xfrm>
          <a:prstGeom prst="rect">
            <a:avLst/>
          </a:prstGeom>
          <a:solidFill>
            <a:srgbClr val="576E9B">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576E9B"/>
                </a:solidFill>
              </a:rPr>
              <a:t>Delay spending</a:t>
            </a:r>
          </a:p>
          <a:p>
            <a:pPr algn="ctr"/>
            <a:endParaRPr lang="en-US" sz="1200" b="1" dirty="0">
              <a:solidFill>
                <a:srgbClr val="576E9B"/>
              </a:solidFill>
            </a:endParaRPr>
          </a:p>
          <a:p>
            <a:pPr algn="ctr"/>
            <a:r>
              <a:rPr lang="en-US" sz="1200" b="1" dirty="0">
                <a:solidFill>
                  <a:srgbClr val="576E9B"/>
                </a:solidFill>
              </a:rPr>
              <a:t>Avoid anything discretionary</a:t>
            </a:r>
          </a:p>
          <a:p>
            <a:pPr algn="ctr"/>
            <a:endParaRPr lang="en-US" sz="1200" b="1" dirty="0">
              <a:solidFill>
                <a:srgbClr val="576E9B"/>
              </a:solidFill>
            </a:endParaRPr>
          </a:p>
          <a:p>
            <a:pPr algn="ctr"/>
            <a:r>
              <a:rPr lang="en-US" sz="1200" b="1" dirty="0">
                <a:solidFill>
                  <a:srgbClr val="576E9B"/>
                </a:solidFill>
              </a:rPr>
              <a:t>Turn to debt</a:t>
            </a:r>
          </a:p>
        </p:txBody>
      </p:sp>
      <p:sp>
        <p:nvSpPr>
          <p:cNvPr id="15" name="Rectangle 14">
            <a:extLst>
              <a:ext uri="{FF2B5EF4-FFF2-40B4-BE49-F238E27FC236}">
                <a16:creationId xmlns:a16="http://schemas.microsoft.com/office/drawing/2014/main" id="{1929186F-4E68-40B1-7A9A-34381D8162DF}"/>
              </a:ext>
            </a:extLst>
          </p:cNvPr>
          <p:cNvSpPr/>
          <p:nvPr/>
        </p:nvSpPr>
        <p:spPr>
          <a:xfrm>
            <a:off x="4473414" y="3648659"/>
            <a:ext cx="1684422" cy="1843475"/>
          </a:xfrm>
          <a:prstGeom prst="rect">
            <a:avLst/>
          </a:prstGeom>
          <a:solidFill>
            <a:srgbClr val="576E9B">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576E9B"/>
                </a:solidFill>
              </a:rPr>
              <a:t>Sell after declines</a:t>
            </a:r>
          </a:p>
          <a:p>
            <a:pPr algn="ctr"/>
            <a:endParaRPr lang="en-US" sz="1200" b="1" dirty="0">
              <a:solidFill>
                <a:srgbClr val="576E9B"/>
              </a:solidFill>
            </a:endParaRPr>
          </a:p>
          <a:p>
            <a:pPr algn="ctr"/>
            <a:r>
              <a:rPr lang="en-US" sz="1200" b="1" dirty="0">
                <a:solidFill>
                  <a:srgbClr val="576E9B"/>
                </a:solidFill>
              </a:rPr>
              <a:t>Sit in cash</a:t>
            </a:r>
          </a:p>
          <a:p>
            <a:pPr algn="ctr"/>
            <a:endParaRPr lang="en-US" sz="1200" b="1" dirty="0">
              <a:solidFill>
                <a:srgbClr val="576E9B"/>
              </a:solidFill>
            </a:endParaRPr>
          </a:p>
          <a:p>
            <a:pPr algn="ctr"/>
            <a:r>
              <a:rPr lang="en-US" sz="1200" b="1" dirty="0">
                <a:solidFill>
                  <a:srgbClr val="576E9B"/>
                </a:solidFill>
              </a:rPr>
              <a:t>Try to time markets</a:t>
            </a:r>
          </a:p>
        </p:txBody>
      </p:sp>
      <p:sp>
        <p:nvSpPr>
          <p:cNvPr id="16" name="Rectangle 15">
            <a:extLst>
              <a:ext uri="{FF2B5EF4-FFF2-40B4-BE49-F238E27FC236}">
                <a16:creationId xmlns:a16="http://schemas.microsoft.com/office/drawing/2014/main" id="{6E66C844-1850-BD4F-D865-402F3BFC499B}"/>
              </a:ext>
            </a:extLst>
          </p:cNvPr>
          <p:cNvSpPr/>
          <p:nvPr/>
        </p:nvSpPr>
        <p:spPr>
          <a:xfrm>
            <a:off x="6909214" y="3648659"/>
            <a:ext cx="1684422" cy="1843475"/>
          </a:xfrm>
          <a:prstGeom prst="rect">
            <a:avLst/>
          </a:prstGeom>
          <a:solidFill>
            <a:srgbClr val="576E9B">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576E9B"/>
                </a:solidFill>
              </a:rPr>
              <a:t>Chase performance</a:t>
            </a:r>
          </a:p>
          <a:p>
            <a:pPr algn="ctr"/>
            <a:endParaRPr lang="en-US" sz="1200" b="1" dirty="0">
              <a:solidFill>
                <a:srgbClr val="576E9B"/>
              </a:solidFill>
            </a:endParaRPr>
          </a:p>
          <a:p>
            <a:pPr algn="ctr"/>
            <a:r>
              <a:rPr lang="en-US" sz="1200" b="1" dirty="0">
                <a:solidFill>
                  <a:srgbClr val="576E9B"/>
                </a:solidFill>
              </a:rPr>
              <a:t>Shift allocations</a:t>
            </a:r>
          </a:p>
          <a:p>
            <a:pPr algn="ctr"/>
            <a:endParaRPr lang="en-US" sz="1200" b="1" dirty="0">
              <a:solidFill>
                <a:srgbClr val="576E9B"/>
              </a:solidFill>
            </a:endParaRPr>
          </a:p>
          <a:p>
            <a:pPr algn="ctr"/>
            <a:r>
              <a:rPr lang="en-US" sz="1200" b="1" dirty="0">
                <a:solidFill>
                  <a:srgbClr val="576E9B"/>
                </a:solidFill>
              </a:rPr>
              <a:t>React to headlines</a:t>
            </a:r>
          </a:p>
        </p:txBody>
      </p:sp>
      <p:sp>
        <p:nvSpPr>
          <p:cNvPr id="17" name="Rectangle 16">
            <a:extLst>
              <a:ext uri="{FF2B5EF4-FFF2-40B4-BE49-F238E27FC236}">
                <a16:creationId xmlns:a16="http://schemas.microsoft.com/office/drawing/2014/main" id="{548A4505-049F-9B55-2898-B9C5F557B5A6}"/>
              </a:ext>
            </a:extLst>
          </p:cNvPr>
          <p:cNvSpPr/>
          <p:nvPr/>
        </p:nvSpPr>
        <p:spPr>
          <a:xfrm>
            <a:off x="9345014" y="3648658"/>
            <a:ext cx="1684422" cy="1843475"/>
          </a:xfrm>
          <a:prstGeom prst="rect">
            <a:avLst/>
          </a:prstGeom>
          <a:solidFill>
            <a:srgbClr val="576E9B">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576E9B"/>
                </a:solidFill>
              </a:rPr>
              <a:t>Resist converting </a:t>
            </a:r>
            <a:br>
              <a:rPr lang="en-US" sz="1100" b="1" dirty="0">
                <a:solidFill>
                  <a:srgbClr val="576E9B"/>
                </a:solidFill>
              </a:rPr>
            </a:br>
            <a:r>
              <a:rPr lang="en-US" sz="1100" b="1" dirty="0">
                <a:solidFill>
                  <a:srgbClr val="576E9B"/>
                </a:solidFill>
              </a:rPr>
              <a:t>assets to income</a:t>
            </a:r>
          </a:p>
          <a:p>
            <a:pPr algn="ctr"/>
            <a:endParaRPr lang="en-US" sz="1100" b="1" dirty="0">
              <a:solidFill>
                <a:srgbClr val="576E9B"/>
              </a:solidFill>
            </a:endParaRPr>
          </a:p>
          <a:p>
            <a:pPr algn="ctr"/>
            <a:r>
              <a:rPr lang="en-US" sz="1100" b="1" dirty="0">
                <a:solidFill>
                  <a:srgbClr val="576E9B"/>
                </a:solidFill>
              </a:rPr>
              <a:t>Avoid touching </a:t>
            </a:r>
            <a:br>
              <a:rPr lang="en-US" sz="1100" b="1" dirty="0">
                <a:solidFill>
                  <a:srgbClr val="576E9B"/>
                </a:solidFill>
              </a:rPr>
            </a:br>
            <a:r>
              <a:rPr lang="en-US" sz="1100" b="1" dirty="0">
                <a:solidFill>
                  <a:srgbClr val="576E9B"/>
                </a:solidFill>
              </a:rPr>
              <a:t>principal</a:t>
            </a:r>
          </a:p>
          <a:p>
            <a:pPr algn="ctr"/>
            <a:endParaRPr lang="en-US" sz="1100" b="1" dirty="0">
              <a:solidFill>
                <a:srgbClr val="576E9B"/>
              </a:solidFill>
            </a:endParaRPr>
          </a:p>
          <a:p>
            <a:pPr algn="ctr"/>
            <a:r>
              <a:rPr lang="en-US" sz="1100" b="1" dirty="0">
                <a:solidFill>
                  <a:srgbClr val="576E9B"/>
                </a:solidFill>
              </a:rPr>
              <a:t>Miss better tax opportunities for heirs</a:t>
            </a:r>
          </a:p>
        </p:txBody>
      </p:sp>
      <p:sp>
        <p:nvSpPr>
          <p:cNvPr id="10" name="Title 9">
            <a:extLst>
              <a:ext uri="{FF2B5EF4-FFF2-40B4-BE49-F238E27FC236}">
                <a16:creationId xmlns:a16="http://schemas.microsoft.com/office/drawing/2014/main" id="{9358CFDA-3924-3257-AFE0-ED46711D0E58}"/>
              </a:ext>
            </a:extLst>
          </p:cNvPr>
          <p:cNvSpPr>
            <a:spLocks noGrp="1"/>
          </p:cNvSpPr>
          <p:nvPr>
            <p:ph type="title"/>
          </p:nvPr>
        </p:nvSpPr>
        <p:spPr/>
        <p:txBody>
          <a:bodyPr/>
          <a:lstStyle/>
          <a:p>
            <a:r>
              <a:rPr lang="en-US" dirty="0"/>
              <a:t>The hidden costs of retirement anxiety.</a:t>
            </a:r>
          </a:p>
        </p:txBody>
      </p:sp>
      <p:sp>
        <p:nvSpPr>
          <p:cNvPr id="12" name="Text Placeholder 11">
            <a:extLst>
              <a:ext uri="{FF2B5EF4-FFF2-40B4-BE49-F238E27FC236}">
                <a16:creationId xmlns:a16="http://schemas.microsoft.com/office/drawing/2014/main" id="{EC521B3C-A2AD-E777-FB52-5F9DBF87515E}"/>
              </a:ext>
            </a:extLst>
          </p:cNvPr>
          <p:cNvSpPr>
            <a:spLocks noGrp="1"/>
          </p:cNvSpPr>
          <p:nvPr>
            <p:ph type="body" sz="quarter" idx="13"/>
          </p:nvPr>
        </p:nvSpPr>
        <p:spPr/>
        <p:txBody>
          <a:bodyPr/>
          <a:lstStyle/>
          <a:p>
            <a:r>
              <a:rPr lang="en-US" dirty="0"/>
              <a:t>Uncertainty doesn’t just affect portfolios—it affects decisions.</a:t>
            </a:r>
          </a:p>
        </p:txBody>
      </p:sp>
      <p:sp>
        <p:nvSpPr>
          <p:cNvPr id="6" name="Rectangle 5">
            <a:extLst>
              <a:ext uri="{FF2B5EF4-FFF2-40B4-BE49-F238E27FC236}">
                <a16:creationId xmlns:a16="http://schemas.microsoft.com/office/drawing/2014/main" id="{F0313410-7A9D-A6AE-0FAF-2E47ADA0B1EB}"/>
              </a:ext>
            </a:extLst>
          </p:cNvPr>
          <p:cNvSpPr/>
          <p:nvPr/>
        </p:nvSpPr>
        <p:spPr>
          <a:xfrm>
            <a:off x="2037614" y="1773005"/>
            <a:ext cx="1684422" cy="1324550"/>
          </a:xfrm>
          <a:prstGeom prst="rect">
            <a:avLst/>
          </a:prstGeom>
          <a:solidFill>
            <a:srgbClr val="576E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Income</a:t>
            </a:r>
          </a:p>
          <a:p>
            <a:pPr algn="ctr"/>
            <a:endParaRPr lang="en-US" sz="1400" b="1" dirty="0"/>
          </a:p>
          <a:p>
            <a:pPr algn="ctr"/>
            <a:r>
              <a:rPr lang="en-US" sz="1200" i="1" dirty="0"/>
              <a:t>Can I maintain </a:t>
            </a:r>
            <a:br>
              <a:rPr lang="en-US" sz="1200" i="1" dirty="0"/>
            </a:br>
            <a:r>
              <a:rPr lang="en-US" sz="1200" i="1" dirty="0"/>
              <a:t>this lifestyle?</a:t>
            </a:r>
          </a:p>
        </p:txBody>
      </p:sp>
      <p:sp>
        <p:nvSpPr>
          <p:cNvPr id="7" name="Rectangle 6">
            <a:extLst>
              <a:ext uri="{FF2B5EF4-FFF2-40B4-BE49-F238E27FC236}">
                <a16:creationId xmlns:a16="http://schemas.microsoft.com/office/drawing/2014/main" id="{992B5649-A3E0-E3E7-195A-5FE80DA7918E}"/>
              </a:ext>
            </a:extLst>
          </p:cNvPr>
          <p:cNvSpPr/>
          <p:nvPr/>
        </p:nvSpPr>
        <p:spPr>
          <a:xfrm>
            <a:off x="4473414" y="1773005"/>
            <a:ext cx="1684422" cy="1324550"/>
          </a:xfrm>
          <a:prstGeom prst="rect">
            <a:avLst/>
          </a:prstGeom>
          <a:solidFill>
            <a:srgbClr val="576E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Market</a:t>
            </a:r>
          </a:p>
          <a:p>
            <a:pPr algn="ctr"/>
            <a:endParaRPr lang="en-US" sz="1400" b="1" dirty="0"/>
          </a:p>
          <a:p>
            <a:pPr algn="ctr"/>
            <a:r>
              <a:rPr lang="en-US" sz="1200" i="1" dirty="0"/>
              <a:t>I cannot afford another Bear.</a:t>
            </a:r>
          </a:p>
        </p:txBody>
      </p:sp>
      <p:sp>
        <p:nvSpPr>
          <p:cNvPr id="8" name="Rectangle 7">
            <a:extLst>
              <a:ext uri="{FF2B5EF4-FFF2-40B4-BE49-F238E27FC236}">
                <a16:creationId xmlns:a16="http://schemas.microsoft.com/office/drawing/2014/main" id="{EFA1A8A1-5025-5B3D-231A-79361DA78F4E}"/>
              </a:ext>
            </a:extLst>
          </p:cNvPr>
          <p:cNvSpPr/>
          <p:nvPr/>
        </p:nvSpPr>
        <p:spPr>
          <a:xfrm>
            <a:off x="6909214" y="1773005"/>
            <a:ext cx="1684422" cy="1324550"/>
          </a:xfrm>
          <a:prstGeom prst="rect">
            <a:avLst/>
          </a:prstGeom>
          <a:solidFill>
            <a:srgbClr val="576E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Growth</a:t>
            </a:r>
          </a:p>
          <a:p>
            <a:pPr algn="ctr"/>
            <a:endParaRPr lang="en-US" sz="1400" b="1" dirty="0"/>
          </a:p>
          <a:p>
            <a:pPr algn="ctr"/>
            <a:r>
              <a:rPr lang="en-US" sz="1200" i="1" dirty="0"/>
              <a:t>FOMO vs </a:t>
            </a:r>
            <a:br>
              <a:rPr lang="en-US" sz="1200" i="1" dirty="0"/>
            </a:br>
            <a:r>
              <a:rPr lang="en-US" sz="1200" i="1" dirty="0"/>
              <a:t>Just Fear</a:t>
            </a:r>
          </a:p>
        </p:txBody>
      </p:sp>
      <p:sp>
        <p:nvSpPr>
          <p:cNvPr id="9" name="Rectangle 8">
            <a:extLst>
              <a:ext uri="{FF2B5EF4-FFF2-40B4-BE49-F238E27FC236}">
                <a16:creationId xmlns:a16="http://schemas.microsoft.com/office/drawing/2014/main" id="{345E93BD-1688-D27A-260E-1E3A5120F023}"/>
              </a:ext>
            </a:extLst>
          </p:cNvPr>
          <p:cNvSpPr/>
          <p:nvPr/>
        </p:nvSpPr>
        <p:spPr>
          <a:xfrm>
            <a:off x="9345014" y="1773005"/>
            <a:ext cx="1684422" cy="1324550"/>
          </a:xfrm>
          <a:prstGeom prst="rect">
            <a:avLst/>
          </a:prstGeom>
          <a:solidFill>
            <a:srgbClr val="576E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Legacy</a:t>
            </a:r>
          </a:p>
          <a:p>
            <a:pPr algn="ctr"/>
            <a:endParaRPr lang="en-US" sz="1400" b="1" dirty="0"/>
          </a:p>
          <a:p>
            <a:pPr algn="ctr"/>
            <a:r>
              <a:rPr lang="en-US" sz="1200" i="1" dirty="0"/>
              <a:t>What happens to what I have left?</a:t>
            </a:r>
          </a:p>
        </p:txBody>
      </p:sp>
      <p:sp>
        <p:nvSpPr>
          <p:cNvPr id="5" name="TextBox 4">
            <a:extLst>
              <a:ext uri="{FF2B5EF4-FFF2-40B4-BE49-F238E27FC236}">
                <a16:creationId xmlns:a16="http://schemas.microsoft.com/office/drawing/2014/main" id="{1FB66789-53AB-A4E6-4F44-BA93F9C1C41B}"/>
              </a:ext>
            </a:extLst>
          </p:cNvPr>
          <p:cNvSpPr txBox="1"/>
          <p:nvPr/>
        </p:nvSpPr>
        <p:spPr>
          <a:xfrm>
            <a:off x="553066" y="2250614"/>
            <a:ext cx="1484547" cy="369332"/>
          </a:xfrm>
          <a:prstGeom prst="rect">
            <a:avLst/>
          </a:prstGeom>
          <a:noFill/>
        </p:spPr>
        <p:txBody>
          <a:bodyPr wrap="square" lIns="0" rtlCol="0">
            <a:spAutoFit/>
          </a:bodyPr>
          <a:lstStyle/>
          <a:p>
            <a:r>
              <a:rPr lang="en-US" b="1" dirty="0">
                <a:solidFill>
                  <a:srgbClr val="576E9B"/>
                </a:solidFill>
              </a:rPr>
              <a:t>Worries</a:t>
            </a:r>
          </a:p>
        </p:txBody>
      </p:sp>
      <p:sp>
        <p:nvSpPr>
          <p:cNvPr id="11" name="TextBox 10">
            <a:extLst>
              <a:ext uri="{FF2B5EF4-FFF2-40B4-BE49-F238E27FC236}">
                <a16:creationId xmlns:a16="http://schemas.microsoft.com/office/drawing/2014/main" id="{EB161B50-4415-114D-2741-69BAFB709515}"/>
              </a:ext>
            </a:extLst>
          </p:cNvPr>
          <p:cNvSpPr txBox="1"/>
          <p:nvPr/>
        </p:nvSpPr>
        <p:spPr>
          <a:xfrm>
            <a:off x="553065" y="4385729"/>
            <a:ext cx="1484547" cy="369332"/>
          </a:xfrm>
          <a:prstGeom prst="rect">
            <a:avLst/>
          </a:prstGeom>
          <a:noFill/>
        </p:spPr>
        <p:txBody>
          <a:bodyPr wrap="square" lIns="0" rtlCol="0">
            <a:spAutoFit/>
          </a:bodyPr>
          <a:lstStyle/>
          <a:p>
            <a:r>
              <a:rPr lang="en-US" b="1" dirty="0">
                <a:solidFill>
                  <a:srgbClr val="576E9B"/>
                </a:solidFill>
              </a:rPr>
              <a:t>Decisions</a:t>
            </a:r>
          </a:p>
        </p:txBody>
      </p:sp>
      <p:sp>
        <p:nvSpPr>
          <p:cNvPr id="18" name="Rectangle 17">
            <a:extLst>
              <a:ext uri="{FF2B5EF4-FFF2-40B4-BE49-F238E27FC236}">
                <a16:creationId xmlns:a16="http://schemas.microsoft.com/office/drawing/2014/main" id="{3DDEC197-3EB5-D4A5-4C93-68E3F485BA9F}"/>
              </a:ext>
            </a:extLst>
          </p:cNvPr>
          <p:cNvSpPr/>
          <p:nvPr/>
        </p:nvSpPr>
        <p:spPr>
          <a:xfrm>
            <a:off x="1871831" y="2979869"/>
            <a:ext cx="9294607" cy="780577"/>
          </a:xfrm>
          <a:prstGeom prst="rect">
            <a:avLst/>
          </a:prstGeom>
          <a:solidFill>
            <a:srgbClr val="C4687D">
              <a:alpha val="25098"/>
            </a:srgbClr>
          </a:solidFill>
          <a:ln>
            <a:solidFill>
              <a:srgbClr val="C468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4687D"/>
                </a:solidFill>
              </a:rPr>
              <a:t>Suboptimal Outcomes</a:t>
            </a:r>
          </a:p>
        </p:txBody>
      </p:sp>
      <p:pic>
        <p:nvPicPr>
          <p:cNvPr id="30" name="Graphic 29" descr="Empty battery with solid fill">
            <a:extLst>
              <a:ext uri="{FF2B5EF4-FFF2-40B4-BE49-F238E27FC236}">
                <a16:creationId xmlns:a16="http://schemas.microsoft.com/office/drawing/2014/main" id="{8D2FD152-873F-3F32-D7DF-500C560CD6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9385" y="3217019"/>
            <a:ext cx="306276" cy="306276"/>
          </a:xfrm>
          <a:prstGeom prst="rect">
            <a:avLst/>
          </a:prstGeom>
        </p:spPr>
      </p:pic>
      <p:pic>
        <p:nvPicPr>
          <p:cNvPr id="32" name="Graphic 31" descr="Empty battery with solid fill">
            <a:extLst>
              <a:ext uri="{FF2B5EF4-FFF2-40B4-BE49-F238E27FC236}">
                <a16:creationId xmlns:a16="http://schemas.microsoft.com/office/drawing/2014/main" id="{2D7BEAAA-3D4E-3555-99CA-EF97F3DC22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3998" y="3217019"/>
            <a:ext cx="306276" cy="306276"/>
          </a:xfrm>
          <a:prstGeom prst="rect">
            <a:avLst/>
          </a:prstGeom>
        </p:spPr>
      </p:pic>
    </p:spTree>
    <p:extLst>
      <p:ext uri="{BB962C8B-B14F-4D97-AF65-F5344CB8AC3E}">
        <p14:creationId xmlns:p14="http://schemas.microsoft.com/office/powerpoint/2010/main" val="318259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B09F-89D0-0A73-F93B-57FA94143817}"/>
              </a:ext>
            </a:extLst>
          </p:cNvPr>
          <p:cNvSpPr>
            <a:spLocks noGrp="1"/>
          </p:cNvSpPr>
          <p:nvPr>
            <p:ph type="title"/>
          </p:nvPr>
        </p:nvSpPr>
        <p:spPr/>
        <p:txBody>
          <a:bodyPr/>
          <a:lstStyle/>
          <a:p>
            <a:r>
              <a:rPr lang="en-US" dirty="0"/>
              <a:t>The moment that tests the plan.</a:t>
            </a:r>
          </a:p>
        </p:txBody>
      </p:sp>
      <p:sp>
        <p:nvSpPr>
          <p:cNvPr id="4" name="Text Placeholder 3">
            <a:extLst>
              <a:ext uri="{FF2B5EF4-FFF2-40B4-BE49-F238E27FC236}">
                <a16:creationId xmlns:a16="http://schemas.microsoft.com/office/drawing/2014/main" id="{0E72467A-4566-CDCD-9AF9-1A12D220BB73}"/>
              </a:ext>
            </a:extLst>
          </p:cNvPr>
          <p:cNvSpPr>
            <a:spLocks noGrp="1"/>
          </p:cNvSpPr>
          <p:nvPr>
            <p:ph type="body" sz="quarter" idx="13"/>
          </p:nvPr>
        </p:nvSpPr>
        <p:spPr/>
        <p:txBody>
          <a:bodyPr/>
          <a:lstStyle/>
          <a:p>
            <a:r>
              <a:rPr lang="en-US" dirty="0"/>
              <a:t>Investor behavior consistently shifts during periods of uncertainty—they don’t stay the course.</a:t>
            </a:r>
          </a:p>
        </p:txBody>
      </p:sp>
      <p:sp>
        <p:nvSpPr>
          <p:cNvPr id="5" name="TextBox 4">
            <a:extLst>
              <a:ext uri="{FF2B5EF4-FFF2-40B4-BE49-F238E27FC236}">
                <a16:creationId xmlns:a16="http://schemas.microsoft.com/office/drawing/2014/main" id="{39F83A37-E4F3-7605-9ED4-37820E2C453D}"/>
              </a:ext>
            </a:extLst>
          </p:cNvPr>
          <p:cNvSpPr txBox="1"/>
          <p:nvPr/>
        </p:nvSpPr>
        <p:spPr>
          <a:xfrm>
            <a:off x="553067" y="1766438"/>
            <a:ext cx="7347220" cy="276999"/>
          </a:xfrm>
          <a:prstGeom prst="rect">
            <a:avLst/>
          </a:prstGeom>
          <a:noFill/>
        </p:spPr>
        <p:txBody>
          <a:bodyPr wrap="square">
            <a:spAutoFit/>
          </a:bodyPr>
          <a:lstStyle/>
          <a:p>
            <a:r>
              <a:rPr lang="en-US" sz="1200" b="1" dirty="0">
                <a:solidFill>
                  <a:schemeClr val="accent1"/>
                </a:solidFill>
              </a:rPr>
              <a:t>What happens during market stress? 2022 was a “canary in the coal mine.”</a:t>
            </a:r>
            <a:endParaRPr lang="en-US" sz="1200" b="1" baseline="30000" dirty="0">
              <a:solidFill>
                <a:schemeClr val="accent1"/>
              </a:solidFill>
            </a:endParaRPr>
          </a:p>
        </p:txBody>
      </p:sp>
      <p:sp>
        <p:nvSpPr>
          <p:cNvPr id="9" name="Rectangle 8">
            <a:extLst>
              <a:ext uri="{FF2B5EF4-FFF2-40B4-BE49-F238E27FC236}">
                <a16:creationId xmlns:a16="http://schemas.microsoft.com/office/drawing/2014/main" id="{9C3B8119-ACBD-645F-B987-854F3104D66E}"/>
              </a:ext>
            </a:extLst>
          </p:cNvPr>
          <p:cNvSpPr/>
          <p:nvPr/>
        </p:nvSpPr>
        <p:spPr>
          <a:xfrm>
            <a:off x="704335" y="2451502"/>
            <a:ext cx="3101546" cy="2330856"/>
          </a:xfrm>
          <a:prstGeom prst="rect">
            <a:avLst/>
          </a:prstGeom>
          <a:solidFill>
            <a:srgbClr val="576E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31775"/>
            <a:r>
              <a:rPr lang="en-US" sz="4000" b="1" dirty="0"/>
              <a:t>–18.1%</a:t>
            </a:r>
            <a:br>
              <a:rPr lang="en-US" dirty="0"/>
            </a:br>
            <a:endParaRPr lang="en-US" dirty="0"/>
          </a:p>
          <a:p>
            <a:pPr marL="231775"/>
            <a:r>
              <a:rPr lang="en-US" dirty="0"/>
              <a:t>Market loss</a:t>
            </a:r>
          </a:p>
          <a:p>
            <a:pPr marL="231775"/>
            <a:endParaRPr lang="en-US" b="1" dirty="0"/>
          </a:p>
          <a:p>
            <a:pPr marL="231775"/>
            <a:br>
              <a:rPr lang="en-US" dirty="0"/>
            </a:br>
            <a:r>
              <a:rPr lang="en-US" sz="1000" i="1" dirty="0"/>
              <a:t>S&amp;P 500 total return data, 2022</a:t>
            </a:r>
            <a:r>
              <a:rPr lang="en-US" sz="1000" i="1" baseline="30000" dirty="0"/>
              <a:t>1</a:t>
            </a:r>
            <a:endParaRPr lang="en-US" sz="1000" baseline="30000" dirty="0"/>
          </a:p>
        </p:txBody>
      </p:sp>
      <p:sp>
        <p:nvSpPr>
          <p:cNvPr id="10" name="Rectangle 9">
            <a:extLst>
              <a:ext uri="{FF2B5EF4-FFF2-40B4-BE49-F238E27FC236}">
                <a16:creationId xmlns:a16="http://schemas.microsoft.com/office/drawing/2014/main" id="{02CA49E4-2CC7-27B7-287B-BB56B7824F39}"/>
              </a:ext>
            </a:extLst>
          </p:cNvPr>
          <p:cNvSpPr/>
          <p:nvPr/>
        </p:nvSpPr>
        <p:spPr>
          <a:xfrm>
            <a:off x="4328731" y="2451502"/>
            <a:ext cx="3101546" cy="2330856"/>
          </a:xfrm>
          <a:prstGeom prst="rect">
            <a:avLst/>
          </a:prstGeom>
          <a:solidFill>
            <a:srgbClr val="C4687D"/>
          </a:solidFill>
          <a:ln>
            <a:noFill/>
          </a:ln>
        </p:spPr>
        <p:style>
          <a:lnRef idx="2">
            <a:schemeClr val="accent1">
              <a:shade val="15000"/>
            </a:schemeClr>
          </a:lnRef>
          <a:fillRef idx="1">
            <a:schemeClr val="accent1"/>
          </a:fillRef>
          <a:effectRef idx="0">
            <a:schemeClr val="accent1"/>
          </a:effectRef>
          <a:fontRef idx="minor">
            <a:schemeClr val="lt1"/>
          </a:fontRef>
        </p:style>
        <p:txBody>
          <a:bodyPr rIns="274320" rtlCol="0" anchor="ctr"/>
          <a:lstStyle/>
          <a:p>
            <a:pPr algn="r"/>
            <a:r>
              <a:rPr lang="en-US" sz="4000" b="1" dirty="0"/>
              <a:t>–$370B</a:t>
            </a:r>
            <a:br>
              <a:rPr lang="en-US" dirty="0"/>
            </a:br>
            <a:endParaRPr lang="en-US" dirty="0"/>
          </a:p>
          <a:p>
            <a:pPr algn="r"/>
            <a:r>
              <a:rPr lang="en-US" dirty="0"/>
              <a:t>Investor outflows</a:t>
            </a:r>
          </a:p>
          <a:p>
            <a:pPr algn="r"/>
            <a:endParaRPr lang="en-US" b="1" dirty="0"/>
          </a:p>
          <a:p>
            <a:pPr algn="r"/>
            <a:br>
              <a:rPr lang="en-US" dirty="0"/>
            </a:br>
            <a:r>
              <a:rPr lang="en-US" sz="1000" i="1" dirty="0"/>
              <a:t>U.S. Mutual fund and ETF net flows, 2022</a:t>
            </a:r>
            <a:r>
              <a:rPr lang="en-US" sz="1000" i="1" baseline="30000" dirty="0"/>
              <a:t>1</a:t>
            </a:r>
            <a:endParaRPr lang="en-US" sz="1000" baseline="30000" dirty="0"/>
          </a:p>
        </p:txBody>
      </p:sp>
      <p:sp>
        <p:nvSpPr>
          <p:cNvPr id="11" name="TextBox 10">
            <a:extLst>
              <a:ext uri="{FF2B5EF4-FFF2-40B4-BE49-F238E27FC236}">
                <a16:creationId xmlns:a16="http://schemas.microsoft.com/office/drawing/2014/main" id="{FF55DAE0-55B4-CF5B-0529-C677377ABDE8}"/>
              </a:ext>
            </a:extLst>
          </p:cNvPr>
          <p:cNvSpPr txBox="1"/>
          <p:nvPr/>
        </p:nvSpPr>
        <p:spPr>
          <a:xfrm>
            <a:off x="8069992" y="2989864"/>
            <a:ext cx="3311153" cy="1246495"/>
          </a:xfrm>
          <a:prstGeom prst="rect">
            <a:avLst/>
          </a:prstGeom>
          <a:noFill/>
        </p:spPr>
        <p:txBody>
          <a:bodyPr wrap="square">
            <a:spAutoFit/>
          </a:bodyPr>
          <a:lstStyle/>
          <a:p>
            <a:pPr>
              <a:spcBef>
                <a:spcPts val="300"/>
              </a:spcBef>
              <a:spcAft>
                <a:spcPts val="300"/>
              </a:spcAft>
            </a:pPr>
            <a:r>
              <a:rPr lang="en-US" sz="1200" b="1" dirty="0">
                <a:solidFill>
                  <a:srgbClr val="576E9B"/>
                </a:solidFill>
                <a:latin typeface="+mj-lt"/>
              </a:rPr>
              <a:t>Client Focus:</a:t>
            </a:r>
          </a:p>
          <a:p>
            <a:pPr marL="173038" indent="-173038">
              <a:spcBef>
                <a:spcPts val="300"/>
              </a:spcBef>
              <a:spcAft>
                <a:spcPts val="300"/>
              </a:spcAft>
              <a:buFont typeface="Arial" panose="020B0604020202020204" pitchFamily="34" charset="0"/>
              <a:buChar char="•"/>
            </a:pPr>
            <a:r>
              <a:rPr lang="en-US" sz="1200" dirty="0">
                <a:solidFill>
                  <a:schemeClr val="accent1"/>
                </a:solidFill>
                <a:latin typeface="+mj-lt"/>
              </a:rPr>
              <a:t>Since tracking began, total outflows exceeded inflows for the first time in 2022</a:t>
            </a:r>
            <a:r>
              <a:rPr lang="en-US" sz="1200" baseline="30000" dirty="0">
                <a:solidFill>
                  <a:schemeClr val="accent1"/>
                </a:solidFill>
                <a:latin typeface="+mj-lt"/>
              </a:rPr>
              <a:t>1</a:t>
            </a:r>
          </a:p>
          <a:p>
            <a:pPr marL="173038" indent="-173038">
              <a:spcBef>
                <a:spcPts val="300"/>
              </a:spcBef>
              <a:spcAft>
                <a:spcPts val="300"/>
              </a:spcAft>
              <a:buFont typeface="Arial" panose="020B0604020202020204" pitchFamily="34" charset="0"/>
              <a:buChar char="•"/>
            </a:pPr>
            <a:r>
              <a:rPr lang="en-US" sz="1200" dirty="0">
                <a:solidFill>
                  <a:schemeClr val="accent1"/>
                </a:solidFill>
                <a:latin typeface="+mj-lt"/>
              </a:rPr>
              <a:t>The same pattern was observed globally</a:t>
            </a:r>
            <a:r>
              <a:rPr lang="en-US" sz="1200" baseline="30000" dirty="0">
                <a:solidFill>
                  <a:schemeClr val="accent1"/>
                </a:solidFill>
                <a:latin typeface="+mj-lt"/>
              </a:rPr>
              <a:t>2</a:t>
            </a:r>
          </a:p>
          <a:p>
            <a:pPr marL="173038" indent="-173038">
              <a:spcBef>
                <a:spcPts val="300"/>
              </a:spcBef>
              <a:spcAft>
                <a:spcPts val="300"/>
              </a:spcAft>
              <a:buFont typeface="Arial" panose="020B0604020202020204" pitchFamily="34" charset="0"/>
              <a:buChar char="•"/>
            </a:pPr>
            <a:r>
              <a:rPr lang="en-US" sz="1200" dirty="0">
                <a:solidFill>
                  <a:schemeClr val="accent1"/>
                </a:solidFill>
                <a:latin typeface="+mj-lt"/>
              </a:rPr>
              <a:t>When uncertainty rises, portfolios move</a:t>
            </a:r>
            <a:r>
              <a:rPr lang="en-US" sz="1200" baseline="30000" dirty="0">
                <a:solidFill>
                  <a:schemeClr val="accent1"/>
                </a:solidFill>
                <a:latin typeface="+mj-lt"/>
              </a:rPr>
              <a:t>3</a:t>
            </a:r>
          </a:p>
        </p:txBody>
      </p:sp>
      <p:cxnSp>
        <p:nvCxnSpPr>
          <p:cNvPr id="12" name="Straight Connector 11">
            <a:extLst>
              <a:ext uri="{FF2B5EF4-FFF2-40B4-BE49-F238E27FC236}">
                <a16:creationId xmlns:a16="http://schemas.microsoft.com/office/drawing/2014/main" id="{34B622A5-0CAC-D20C-EF6E-064C473BBDEB}"/>
              </a:ext>
            </a:extLst>
          </p:cNvPr>
          <p:cNvCxnSpPr>
            <a:cxnSpLocks/>
          </p:cNvCxnSpPr>
          <p:nvPr/>
        </p:nvCxnSpPr>
        <p:spPr>
          <a:xfrm>
            <a:off x="7769657" y="2443865"/>
            <a:ext cx="3611488"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AA4659E-879B-BA74-374A-F4A604EFC275}"/>
              </a:ext>
            </a:extLst>
          </p:cNvPr>
          <p:cNvCxnSpPr>
            <a:cxnSpLocks/>
          </p:cNvCxnSpPr>
          <p:nvPr/>
        </p:nvCxnSpPr>
        <p:spPr>
          <a:xfrm>
            <a:off x="7814985" y="4782358"/>
            <a:ext cx="3566160"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A949D9A-5813-F4B0-875E-FA9322337517}"/>
              </a:ext>
            </a:extLst>
          </p:cNvPr>
          <p:cNvSpPr txBox="1"/>
          <p:nvPr/>
        </p:nvSpPr>
        <p:spPr>
          <a:xfrm>
            <a:off x="377862" y="5433995"/>
            <a:ext cx="7437123" cy="461665"/>
          </a:xfrm>
          <a:prstGeom prst="rect">
            <a:avLst/>
          </a:prstGeom>
          <a:noFill/>
        </p:spPr>
        <p:txBody>
          <a:bodyPr wrap="square" lIns="0">
            <a:spAutoFit/>
          </a:bodyPr>
          <a:lstStyle/>
          <a:p>
            <a:pPr marL="228600" indent="-228600">
              <a:buAutoNum type="arabicPeriod"/>
            </a:pPr>
            <a:r>
              <a:rPr lang="en-US" sz="800" b="0" i="0" dirty="0">
                <a:solidFill>
                  <a:schemeClr val="accent3"/>
                </a:solidFill>
                <a:effectLst/>
              </a:rPr>
              <a:t>Morningstar, </a:t>
            </a:r>
            <a:r>
              <a:rPr lang="en-US" sz="800" b="0" i="1" dirty="0">
                <a:solidFill>
                  <a:schemeClr val="accent3"/>
                </a:solidFill>
                <a:effectLst/>
              </a:rPr>
              <a:t>U.S. Fund Flows: Investors Bail in 2022, Jan 2023 (</a:t>
            </a:r>
            <a:r>
              <a:rPr lang="en-US" sz="800" b="0" i="0" dirty="0">
                <a:solidFill>
                  <a:schemeClr val="accent3"/>
                </a:solidFill>
                <a:effectLst/>
              </a:rPr>
              <a:t>www.morningstar.com/funds/us-fund-flows-investors-bail-2022)</a:t>
            </a:r>
          </a:p>
          <a:p>
            <a:pPr marL="228600" indent="-228600">
              <a:buFontTx/>
              <a:buAutoNum type="arabicPeriod"/>
            </a:pPr>
            <a:r>
              <a:rPr lang="en-US" sz="800" dirty="0">
                <a:solidFill>
                  <a:schemeClr val="accent3"/>
                </a:solidFill>
              </a:rPr>
              <a:t>European Fund and Asset Management Association (EFAMA), </a:t>
            </a:r>
            <a:r>
              <a:rPr lang="en-US" sz="800" i="1" dirty="0">
                <a:solidFill>
                  <a:schemeClr val="accent3"/>
                </a:solidFill>
              </a:rPr>
              <a:t>Continued net outflows from long-term funds in the fourth quarter of 2022, </a:t>
            </a:r>
            <a:r>
              <a:rPr lang="en-US" sz="800" dirty="0">
                <a:solidFill>
                  <a:schemeClr val="accent3"/>
                </a:solidFill>
              </a:rPr>
              <a:t>March 2023.</a:t>
            </a:r>
          </a:p>
          <a:p>
            <a:pPr marL="228600" indent="-228600">
              <a:buAutoNum type="arabicPeriod"/>
            </a:pPr>
            <a:r>
              <a:rPr lang="en-US" sz="800" dirty="0">
                <a:solidFill>
                  <a:schemeClr val="accent3"/>
                </a:solidFill>
              </a:rPr>
              <a:t>YCharts, </a:t>
            </a:r>
            <a:r>
              <a:rPr lang="en-US" sz="800" i="1" dirty="0">
                <a:solidFill>
                  <a:schemeClr val="accent3"/>
                </a:solidFill>
              </a:rPr>
              <a:t>April 2025 Fund Flows: Where Money Moved During Market Mayhem</a:t>
            </a:r>
            <a:r>
              <a:rPr lang="en-US" sz="800" dirty="0">
                <a:solidFill>
                  <a:schemeClr val="accent3"/>
                </a:solidFill>
              </a:rPr>
              <a:t>, May 2025.</a:t>
            </a:r>
          </a:p>
        </p:txBody>
      </p:sp>
      <p:sp>
        <p:nvSpPr>
          <p:cNvPr id="3" name="Oval 2">
            <a:extLst>
              <a:ext uri="{FF2B5EF4-FFF2-40B4-BE49-F238E27FC236}">
                <a16:creationId xmlns:a16="http://schemas.microsoft.com/office/drawing/2014/main" id="{C20F217B-6977-EEED-39E2-A7214685C9B3}"/>
              </a:ext>
            </a:extLst>
          </p:cNvPr>
          <p:cNvSpPr/>
          <p:nvPr/>
        </p:nvSpPr>
        <p:spPr>
          <a:xfrm>
            <a:off x="3120393" y="2666197"/>
            <a:ext cx="1893826" cy="1893826"/>
          </a:xfrm>
          <a:prstGeom prst="ellipse">
            <a:avLst/>
          </a:prstGeom>
          <a:solidFill>
            <a:srgbClr val="D2643C"/>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400" dirty="0"/>
              <a:t>2025 Tariffs</a:t>
            </a:r>
          </a:p>
          <a:p>
            <a:pPr algn="ctr"/>
            <a:r>
              <a:rPr lang="en-US" sz="1400" dirty="0"/>
              <a:t>Announced</a:t>
            </a:r>
          </a:p>
          <a:p>
            <a:pPr algn="ctr"/>
            <a:endParaRPr lang="en-US" sz="1400" dirty="0"/>
          </a:p>
          <a:p>
            <a:pPr algn="ctr"/>
            <a:r>
              <a:rPr lang="en-US" sz="2800" b="1" dirty="0"/>
              <a:t>–$155B</a:t>
            </a:r>
          </a:p>
          <a:p>
            <a:pPr algn="ctr"/>
            <a:r>
              <a:rPr lang="en-US" sz="1400" dirty="0"/>
              <a:t>April Outflows</a:t>
            </a:r>
            <a:r>
              <a:rPr lang="en-US" sz="1400" baseline="30000" dirty="0"/>
              <a:t>3</a:t>
            </a:r>
          </a:p>
        </p:txBody>
      </p:sp>
    </p:spTree>
    <p:extLst>
      <p:ext uri="{BB962C8B-B14F-4D97-AF65-F5344CB8AC3E}">
        <p14:creationId xmlns:p14="http://schemas.microsoft.com/office/powerpoint/2010/main" val="77462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A3F9F-C4B4-3E60-DF5E-06B2DA78F856}"/>
              </a:ext>
            </a:extLst>
          </p:cNvPr>
          <p:cNvSpPr>
            <a:spLocks noGrp="1"/>
          </p:cNvSpPr>
          <p:nvPr>
            <p:ph type="title"/>
          </p:nvPr>
        </p:nvSpPr>
        <p:spPr/>
        <p:txBody>
          <a:bodyPr/>
          <a:lstStyle/>
          <a:p>
            <a:r>
              <a:rPr lang="en-US" dirty="0"/>
              <a:t>We’re living significantly longer…but not retiring much later.</a:t>
            </a:r>
          </a:p>
        </p:txBody>
      </p:sp>
      <p:sp>
        <p:nvSpPr>
          <p:cNvPr id="4" name="Text Placeholder 3">
            <a:extLst>
              <a:ext uri="{FF2B5EF4-FFF2-40B4-BE49-F238E27FC236}">
                <a16:creationId xmlns:a16="http://schemas.microsoft.com/office/drawing/2014/main" id="{ABADC68E-120E-E3E0-1E13-BD8C5CFB3F4A}"/>
              </a:ext>
            </a:extLst>
          </p:cNvPr>
          <p:cNvSpPr>
            <a:spLocks noGrp="1"/>
          </p:cNvSpPr>
          <p:nvPr>
            <p:ph type="body" sz="quarter" idx="13"/>
          </p:nvPr>
        </p:nvSpPr>
        <p:spPr/>
        <p:txBody>
          <a:bodyPr/>
          <a:lstStyle/>
          <a:p>
            <a:r>
              <a:rPr lang="en-US" dirty="0"/>
              <a:t>Life expectancy has increased by 17 years in the past 90 years, yet full-benefit retirement age has increased by less than two.</a:t>
            </a:r>
            <a:r>
              <a:rPr lang="en-US" baseline="30000" dirty="0"/>
              <a:t>1</a:t>
            </a:r>
          </a:p>
        </p:txBody>
      </p:sp>
      <p:graphicFrame>
        <p:nvGraphicFramePr>
          <p:cNvPr id="9" name="Chart 8">
            <a:extLst>
              <a:ext uri="{FF2B5EF4-FFF2-40B4-BE49-F238E27FC236}">
                <a16:creationId xmlns:a16="http://schemas.microsoft.com/office/drawing/2014/main" id="{90983581-2242-5EEA-9B9A-61C572C61550}"/>
              </a:ext>
            </a:extLst>
          </p:cNvPr>
          <p:cNvGraphicFramePr/>
          <p:nvPr>
            <p:extLst>
              <p:ext uri="{D42A27DB-BD31-4B8C-83A1-F6EECF244321}">
                <p14:modId xmlns:p14="http://schemas.microsoft.com/office/powerpoint/2010/main" val="3625173820"/>
              </p:ext>
            </p:extLst>
          </p:nvPr>
        </p:nvGraphicFramePr>
        <p:xfrm>
          <a:off x="920977" y="2229080"/>
          <a:ext cx="6097661" cy="313375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A1601D1-B106-EB1B-DE6C-FAF52B8DE481}"/>
              </a:ext>
            </a:extLst>
          </p:cNvPr>
          <p:cNvSpPr txBox="1"/>
          <p:nvPr/>
        </p:nvSpPr>
        <p:spPr>
          <a:xfrm>
            <a:off x="553067" y="1766438"/>
            <a:ext cx="7347220" cy="276999"/>
          </a:xfrm>
          <a:prstGeom prst="rect">
            <a:avLst/>
          </a:prstGeom>
          <a:noFill/>
        </p:spPr>
        <p:txBody>
          <a:bodyPr wrap="square">
            <a:spAutoFit/>
          </a:bodyPr>
          <a:lstStyle/>
          <a:p>
            <a:r>
              <a:rPr lang="en-US" sz="1200" b="1" dirty="0">
                <a:solidFill>
                  <a:schemeClr val="accent1"/>
                </a:solidFill>
              </a:rPr>
              <a:t>90-Year Change of Life Expectancy Compared to Retirement Age</a:t>
            </a:r>
          </a:p>
        </p:txBody>
      </p:sp>
      <p:sp>
        <p:nvSpPr>
          <p:cNvPr id="11" name="TextBox 10">
            <a:extLst>
              <a:ext uri="{FF2B5EF4-FFF2-40B4-BE49-F238E27FC236}">
                <a16:creationId xmlns:a16="http://schemas.microsoft.com/office/drawing/2014/main" id="{2499A344-62E9-E09E-186F-E25C22112683}"/>
              </a:ext>
            </a:extLst>
          </p:cNvPr>
          <p:cNvSpPr txBox="1"/>
          <p:nvPr/>
        </p:nvSpPr>
        <p:spPr>
          <a:xfrm rot="16200000">
            <a:off x="-108714" y="3505190"/>
            <a:ext cx="1600566" cy="276999"/>
          </a:xfrm>
          <a:prstGeom prst="rect">
            <a:avLst/>
          </a:prstGeom>
          <a:noFill/>
        </p:spPr>
        <p:txBody>
          <a:bodyPr wrap="none" rtlCol="0">
            <a:spAutoFit/>
          </a:bodyPr>
          <a:lstStyle/>
          <a:p>
            <a:r>
              <a:rPr lang="en-US" sz="1200" dirty="0">
                <a:solidFill>
                  <a:schemeClr val="accent1"/>
                </a:solidFill>
              </a:rPr>
              <a:t>CHANGE IN YEARS</a:t>
            </a:r>
          </a:p>
        </p:txBody>
      </p:sp>
      <p:sp>
        <p:nvSpPr>
          <p:cNvPr id="12" name="TextBox 11">
            <a:extLst>
              <a:ext uri="{FF2B5EF4-FFF2-40B4-BE49-F238E27FC236}">
                <a16:creationId xmlns:a16="http://schemas.microsoft.com/office/drawing/2014/main" id="{A37DD553-A5B8-6A0B-CCD7-4928558E8221}"/>
              </a:ext>
            </a:extLst>
          </p:cNvPr>
          <p:cNvSpPr txBox="1"/>
          <p:nvPr/>
        </p:nvSpPr>
        <p:spPr>
          <a:xfrm>
            <a:off x="2249120" y="2627922"/>
            <a:ext cx="908903" cy="307777"/>
          </a:xfrm>
          <a:prstGeom prst="rect">
            <a:avLst/>
          </a:prstGeom>
          <a:noFill/>
        </p:spPr>
        <p:txBody>
          <a:bodyPr wrap="none" rtlCol="0">
            <a:spAutoFit/>
          </a:bodyPr>
          <a:lstStyle/>
          <a:p>
            <a:pPr algn="ctr"/>
            <a:r>
              <a:rPr lang="en-US" sz="1400" b="1" dirty="0">
                <a:solidFill>
                  <a:schemeClr val="bg1"/>
                </a:solidFill>
              </a:rPr>
              <a:t>17 Years</a:t>
            </a:r>
          </a:p>
        </p:txBody>
      </p:sp>
      <p:sp>
        <p:nvSpPr>
          <p:cNvPr id="16" name="TextBox 15">
            <a:extLst>
              <a:ext uri="{FF2B5EF4-FFF2-40B4-BE49-F238E27FC236}">
                <a16:creationId xmlns:a16="http://schemas.microsoft.com/office/drawing/2014/main" id="{66E85A01-EF44-C291-4402-037C450B3BD7}"/>
              </a:ext>
            </a:extLst>
          </p:cNvPr>
          <p:cNvSpPr txBox="1"/>
          <p:nvPr/>
        </p:nvSpPr>
        <p:spPr>
          <a:xfrm>
            <a:off x="404308" y="5577623"/>
            <a:ext cx="11003281" cy="461665"/>
          </a:xfrm>
          <a:prstGeom prst="rect">
            <a:avLst/>
          </a:prstGeom>
          <a:noFill/>
        </p:spPr>
        <p:txBody>
          <a:bodyPr wrap="square" lIns="0">
            <a:spAutoFit/>
          </a:bodyPr>
          <a:lstStyle/>
          <a:p>
            <a:pPr marL="115888" indent="-115888">
              <a:buAutoNum type="arabicPeriod"/>
            </a:pPr>
            <a:r>
              <a:rPr lang="en-US" sz="800" dirty="0">
                <a:solidFill>
                  <a:schemeClr val="accent3"/>
                </a:solidFill>
              </a:rPr>
              <a:t>In 1935, when Social Security benefits were first instituted, individuals were eligible for full retirement benefits at age 65. The eligibility age for receipt of full Social Security benefits was raised to between 66 and 67 for those born between 1937 and 1959, while those born after 1960 are eligible for full benefits at age 67. (Social Security Administration. Retirement Benefits. Publication No. 05-10035), Jan 2025.</a:t>
            </a:r>
          </a:p>
          <a:p>
            <a:pPr marL="115888" indent="-115888">
              <a:buAutoNum type="arabicPeriod"/>
            </a:pPr>
            <a:r>
              <a:rPr lang="en-US" sz="800" dirty="0">
                <a:solidFill>
                  <a:schemeClr val="accent3"/>
                </a:solidFill>
              </a:rPr>
              <a:t>Retirement Income Research Brief, “Income Is The New Outcome”, TIAA Institute, December 2025.</a:t>
            </a:r>
          </a:p>
        </p:txBody>
      </p:sp>
      <p:sp>
        <p:nvSpPr>
          <p:cNvPr id="17" name="TextBox 16">
            <a:extLst>
              <a:ext uri="{FF2B5EF4-FFF2-40B4-BE49-F238E27FC236}">
                <a16:creationId xmlns:a16="http://schemas.microsoft.com/office/drawing/2014/main" id="{DD5B2D18-58C6-5CC2-5A40-64FAAB9B3242}"/>
              </a:ext>
            </a:extLst>
          </p:cNvPr>
          <p:cNvSpPr txBox="1"/>
          <p:nvPr/>
        </p:nvSpPr>
        <p:spPr>
          <a:xfrm>
            <a:off x="5058944" y="4666678"/>
            <a:ext cx="913712" cy="307777"/>
          </a:xfrm>
          <a:prstGeom prst="rect">
            <a:avLst/>
          </a:prstGeom>
          <a:noFill/>
        </p:spPr>
        <p:txBody>
          <a:bodyPr wrap="none" rtlCol="0">
            <a:spAutoFit/>
          </a:bodyPr>
          <a:lstStyle/>
          <a:p>
            <a:pPr algn="ctr"/>
            <a:r>
              <a:rPr lang="en-US" sz="1400" b="1" dirty="0">
                <a:solidFill>
                  <a:schemeClr val="bg1"/>
                </a:solidFill>
              </a:rPr>
              <a:t>&lt;2 Years</a:t>
            </a:r>
          </a:p>
        </p:txBody>
      </p:sp>
      <p:sp>
        <p:nvSpPr>
          <p:cNvPr id="18" name="TextBox 17">
            <a:extLst>
              <a:ext uri="{FF2B5EF4-FFF2-40B4-BE49-F238E27FC236}">
                <a16:creationId xmlns:a16="http://schemas.microsoft.com/office/drawing/2014/main" id="{70CDEB85-8E19-F426-1131-8BF5918EE9BD}"/>
              </a:ext>
            </a:extLst>
          </p:cNvPr>
          <p:cNvSpPr txBox="1"/>
          <p:nvPr/>
        </p:nvSpPr>
        <p:spPr>
          <a:xfrm>
            <a:off x="7386961" y="2729911"/>
            <a:ext cx="3388129" cy="1831271"/>
          </a:xfrm>
          <a:prstGeom prst="rect">
            <a:avLst/>
          </a:prstGeom>
          <a:noFill/>
        </p:spPr>
        <p:txBody>
          <a:bodyPr wrap="square">
            <a:spAutoFit/>
          </a:bodyPr>
          <a:lstStyle/>
          <a:p>
            <a:pPr>
              <a:spcBef>
                <a:spcPts val="300"/>
              </a:spcBef>
              <a:spcAft>
                <a:spcPts val="300"/>
              </a:spcAft>
            </a:pPr>
            <a:r>
              <a:rPr lang="en-US" sz="1400" b="1" dirty="0">
                <a:solidFill>
                  <a:srgbClr val="576E9B"/>
                </a:solidFill>
                <a:latin typeface="+mj-lt"/>
              </a:rPr>
              <a:t>Client Focus:</a:t>
            </a:r>
          </a:p>
          <a:p>
            <a:pPr marL="173038" indent="-173038">
              <a:spcBef>
                <a:spcPts val="300"/>
              </a:spcBef>
              <a:spcAft>
                <a:spcPts val="300"/>
              </a:spcAft>
              <a:buFont typeface="Arial" panose="020B0604020202020204" pitchFamily="34" charset="0"/>
              <a:buChar char="•"/>
            </a:pPr>
            <a:r>
              <a:rPr lang="en-US" sz="1400" dirty="0">
                <a:solidFill>
                  <a:schemeClr val="accent1"/>
                </a:solidFill>
                <a:latin typeface="+mj-lt"/>
              </a:rPr>
              <a:t>Living longer in retirement complicates retirement planning</a:t>
            </a:r>
          </a:p>
          <a:p>
            <a:pPr marL="173038" indent="-173038">
              <a:spcBef>
                <a:spcPts val="300"/>
              </a:spcBef>
              <a:spcAft>
                <a:spcPts val="300"/>
              </a:spcAft>
              <a:buFont typeface="Arial" panose="020B0604020202020204" pitchFamily="34" charset="0"/>
              <a:buChar char="•"/>
            </a:pPr>
            <a:r>
              <a:rPr lang="en-US" sz="1400" dirty="0">
                <a:solidFill>
                  <a:schemeClr val="accent1"/>
                </a:solidFill>
                <a:latin typeface="+mj-lt"/>
              </a:rPr>
              <a:t>Only 12% of adults demonstrate strong longevity literacy</a:t>
            </a:r>
            <a:r>
              <a:rPr lang="en-US" sz="1400" baseline="30000" dirty="0">
                <a:solidFill>
                  <a:schemeClr val="accent1"/>
                </a:solidFill>
                <a:latin typeface="+mj-lt"/>
              </a:rPr>
              <a:t>2</a:t>
            </a:r>
          </a:p>
          <a:p>
            <a:pPr marL="173038" indent="-173038">
              <a:spcBef>
                <a:spcPts val="300"/>
              </a:spcBef>
              <a:spcAft>
                <a:spcPts val="300"/>
              </a:spcAft>
              <a:buFont typeface="Arial" panose="020B0604020202020204" pitchFamily="34" charset="0"/>
              <a:buChar char="•"/>
            </a:pPr>
            <a:r>
              <a:rPr lang="en-US" sz="1400" dirty="0">
                <a:solidFill>
                  <a:schemeClr val="accent1"/>
                </a:solidFill>
                <a:latin typeface="+mj-lt"/>
              </a:rPr>
              <a:t>Income strategies are misaligned with the reality of 30-year retirements</a:t>
            </a:r>
          </a:p>
        </p:txBody>
      </p:sp>
      <p:cxnSp>
        <p:nvCxnSpPr>
          <p:cNvPr id="19" name="Straight Connector 18">
            <a:extLst>
              <a:ext uri="{FF2B5EF4-FFF2-40B4-BE49-F238E27FC236}">
                <a16:creationId xmlns:a16="http://schemas.microsoft.com/office/drawing/2014/main" id="{5218BC60-2275-0F73-7692-BE9D184748EC}"/>
              </a:ext>
            </a:extLst>
          </p:cNvPr>
          <p:cNvCxnSpPr>
            <a:cxnSpLocks/>
          </p:cNvCxnSpPr>
          <p:nvPr/>
        </p:nvCxnSpPr>
        <p:spPr>
          <a:xfrm>
            <a:off x="3904735" y="2511273"/>
            <a:ext cx="6793379"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E778286-59A9-404B-73E9-6030B870CF72}"/>
              </a:ext>
            </a:extLst>
          </p:cNvPr>
          <p:cNvCxnSpPr>
            <a:cxnSpLocks/>
          </p:cNvCxnSpPr>
          <p:nvPr/>
        </p:nvCxnSpPr>
        <p:spPr>
          <a:xfrm>
            <a:off x="7131954" y="4973498"/>
            <a:ext cx="3566160"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60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eft Bracket 24">
            <a:extLst>
              <a:ext uri="{FF2B5EF4-FFF2-40B4-BE49-F238E27FC236}">
                <a16:creationId xmlns:a16="http://schemas.microsoft.com/office/drawing/2014/main" id="{ACB39421-A560-BDDF-50DA-A1BFEAEEC905}"/>
              </a:ext>
            </a:extLst>
          </p:cNvPr>
          <p:cNvSpPr/>
          <p:nvPr/>
        </p:nvSpPr>
        <p:spPr>
          <a:xfrm rot="16200000">
            <a:off x="3348618" y="1531571"/>
            <a:ext cx="227206" cy="5432313"/>
          </a:xfrm>
          <a:prstGeom prst="leftBracket">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4" name="Chart 13">
            <a:extLst>
              <a:ext uri="{FF2B5EF4-FFF2-40B4-BE49-F238E27FC236}">
                <a16:creationId xmlns:a16="http://schemas.microsoft.com/office/drawing/2014/main" id="{5B31BA70-F54C-CB3E-16DD-56468E9BDD0A}"/>
              </a:ext>
            </a:extLst>
          </p:cNvPr>
          <p:cNvGraphicFramePr/>
          <p:nvPr>
            <p:extLst>
              <p:ext uri="{D42A27DB-BD31-4B8C-83A1-F6EECF244321}">
                <p14:modId xmlns:p14="http://schemas.microsoft.com/office/powerpoint/2010/main" val="2444270389"/>
              </p:ext>
            </p:extLst>
          </p:nvPr>
        </p:nvGraphicFramePr>
        <p:xfrm>
          <a:off x="492130" y="1712117"/>
          <a:ext cx="5892655" cy="301970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637C199-6316-1A37-4239-D3E5B29614AF}"/>
              </a:ext>
            </a:extLst>
          </p:cNvPr>
          <p:cNvSpPr>
            <a:spLocks noGrp="1"/>
          </p:cNvSpPr>
          <p:nvPr>
            <p:ph type="title"/>
          </p:nvPr>
        </p:nvSpPr>
        <p:spPr/>
        <p:txBody>
          <a:bodyPr/>
          <a:lstStyle/>
          <a:p>
            <a:r>
              <a:rPr lang="en-US" dirty="0"/>
              <a:t>Retirees don’t actually spend according to “the 4% rule.”</a:t>
            </a:r>
          </a:p>
        </p:txBody>
      </p:sp>
      <p:sp>
        <p:nvSpPr>
          <p:cNvPr id="4" name="Text Placeholder 3">
            <a:extLst>
              <a:ext uri="{FF2B5EF4-FFF2-40B4-BE49-F238E27FC236}">
                <a16:creationId xmlns:a16="http://schemas.microsoft.com/office/drawing/2014/main" id="{D02A24AB-ED2D-1BD7-B744-1C81FD6B611C}"/>
              </a:ext>
            </a:extLst>
          </p:cNvPr>
          <p:cNvSpPr>
            <a:spLocks noGrp="1"/>
          </p:cNvSpPr>
          <p:nvPr>
            <p:ph type="body" sz="quarter" idx="13"/>
          </p:nvPr>
        </p:nvSpPr>
        <p:spPr/>
        <p:txBody>
          <a:bodyPr/>
          <a:lstStyle/>
          <a:p>
            <a:r>
              <a:rPr lang="en-US" dirty="0"/>
              <a:t>In practice, retirement income decisions are often reactive, flexible, and emotionally driven.</a:t>
            </a:r>
          </a:p>
        </p:txBody>
      </p:sp>
      <p:sp>
        <p:nvSpPr>
          <p:cNvPr id="7" name="TextBox 6">
            <a:extLst>
              <a:ext uri="{FF2B5EF4-FFF2-40B4-BE49-F238E27FC236}">
                <a16:creationId xmlns:a16="http://schemas.microsoft.com/office/drawing/2014/main" id="{56036599-C0F6-D780-2ED1-6F7098753E25}"/>
              </a:ext>
            </a:extLst>
          </p:cNvPr>
          <p:cNvSpPr txBox="1"/>
          <p:nvPr/>
        </p:nvSpPr>
        <p:spPr>
          <a:xfrm>
            <a:off x="7225105" y="2758646"/>
            <a:ext cx="4156040" cy="1615827"/>
          </a:xfrm>
          <a:prstGeom prst="rect">
            <a:avLst/>
          </a:prstGeom>
          <a:noFill/>
        </p:spPr>
        <p:txBody>
          <a:bodyPr wrap="square">
            <a:spAutoFit/>
          </a:bodyPr>
          <a:lstStyle/>
          <a:p>
            <a:pPr>
              <a:spcBef>
                <a:spcPts val="300"/>
              </a:spcBef>
              <a:spcAft>
                <a:spcPts val="300"/>
              </a:spcAft>
            </a:pPr>
            <a:r>
              <a:rPr lang="en-US" sz="1200" b="1" dirty="0">
                <a:solidFill>
                  <a:srgbClr val="576E9B"/>
                </a:solidFill>
                <a:latin typeface="+mj-lt"/>
              </a:rPr>
              <a:t>Client Focus:</a:t>
            </a:r>
          </a:p>
          <a:p>
            <a:pPr marL="173038" indent="-173038">
              <a:spcBef>
                <a:spcPts val="300"/>
              </a:spcBef>
              <a:spcAft>
                <a:spcPts val="300"/>
              </a:spcAft>
              <a:buFont typeface="Arial" panose="020B0604020202020204" pitchFamily="34" charset="0"/>
              <a:buChar char="•"/>
            </a:pPr>
            <a:r>
              <a:rPr lang="en-US" sz="1200" dirty="0">
                <a:solidFill>
                  <a:schemeClr val="accent1"/>
                </a:solidFill>
                <a:latin typeface="+mj-lt"/>
              </a:rPr>
              <a:t>Of those taking regular withdrawals, only 20% do so within a 3-10% range</a:t>
            </a:r>
          </a:p>
          <a:p>
            <a:pPr marL="173038" indent="-173038">
              <a:spcBef>
                <a:spcPts val="300"/>
              </a:spcBef>
              <a:spcAft>
                <a:spcPts val="300"/>
              </a:spcAft>
              <a:buFont typeface="Arial" panose="020B0604020202020204" pitchFamily="34" charset="0"/>
              <a:buChar char="•"/>
            </a:pPr>
            <a:r>
              <a:rPr lang="en-US" sz="1200" dirty="0">
                <a:solidFill>
                  <a:schemeClr val="accent1"/>
                </a:solidFill>
                <a:latin typeface="+mj-lt"/>
              </a:rPr>
              <a:t>Large, irregular withdrawals—especially during market downturns—can undermine the long-term sustainability of retirement savings</a:t>
            </a:r>
          </a:p>
          <a:p>
            <a:pPr marL="173038" indent="-173038">
              <a:spcBef>
                <a:spcPts val="300"/>
              </a:spcBef>
              <a:spcAft>
                <a:spcPts val="300"/>
              </a:spcAft>
              <a:buFont typeface="Arial" panose="020B0604020202020204" pitchFamily="34" charset="0"/>
              <a:buChar char="•"/>
            </a:pPr>
            <a:r>
              <a:rPr lang="en-US" sz="1200" dirty="0">
                <a:solidFill>
                  <a:schemeClr val="accent1"/>
                </a:solidFill>
                <a:latin typeface="+mj-lt"/>
              </a:rPr>
              <a:t>We can improve outcomes with better income strategies</a:t>
            </a:r>
          </a:p>
        </p:txBody>
      </p:sp>
      <p:cxnSp>
        <p:nvCxnSpPr>
          <p:cNvPr id="8" name="Straight Connector 7">
            <a:extLst>
              <a:ext uri="{FF2B5EF4-FFF2-40B4-BE49-F238E27FC236}">
                <a16:creationId xmlns:a16="http://schemas.microsoft.com/office/drawing/2014/main" id="{0C5FD1AE-89E5-FED3-0901-0B94A21C0D3C}"/>
              </a:ext>
            </a:extLst>
          </p:cNvPr>
          <p:cNvCxnSpPr>
            <a:cxnSpLocks/>
          </p:cNvCxnSpPr>
          <p:nvPr/>
        </p:nvCxnSpPr>
        <p:spPr>
          <a:xfrm>
            <a:off x="6949440" y="2274543"/>
            <a:ext cx="4562335"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4253C2-7A33-12EA-CEE5-96311A280C10}"/>
              </a:ext>
            </a:extLst>
          </p:cNvPr>
          <p:cNvCxnSpPr>
            <a:cxnSpLocks/>
          </p:cNvCxnSpPr>
          <p:nvPr/>
        </p:nvCxnSpPr>
        <p:spPr>
          <a:xfrm>
            <a:off x="6949440" y="4889886"/>
            <a:ext cx="4562335"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104073A-DC3A-D364-FD35-E0D91BB89480}"/>
              </a:ext>
            </a:extLst>
          </p:cNvPr>
          <p:cNvSpPr txBox="1"/>
          <p:nvPr/>
        </p:nvSpPr>
        <p:spPr>
          <a:xfrm>
            <a:off x="377864" y="5570599"/>
            <a:ext cx="11003281" cy="338554"/>
          </a:xfrm>
          <a:prstGeom prst="rect">
            <a:avLst/>
          </a:prstGeom>
          <a:noFill/>
        </p:spPr>
        <p:txBody>
          <a:bodyPr wrap="square" lIns="0">
            <a:spAutoFit/>
          </a:bodyPr>
          <a:lstStyle/>
          <a:p>
            <a:r>
              <a:rPr lang="en-US" sz="800" dirty="0">
                <a:solidFill>
                  <a:schemeClr val="accent3"/>
                </a:solidFill>
              </a:rPr>
              <a:t>Source: Vanguard, </a:t>
            </a:r>
            <a:r>
              <a:rPr lang="en-US" sz="800" i="1" dirty="0">
                <a:solidFill>
                  <a:schemeClr val="accent3"/>
                </a:solidFill>
              </a:rPr>
              <a:t>How America Retires: A look at the withdrawal behavior of older workers, </a:t>
            </a:r>
            <a:r>
              <a:rPr lang="en-US" sz="800" dirty="0">
                <a:solidFill>
                  <a:schemeClr val="accent3"/>
                </a:solidFill>
              </a:rPr>
              <a:t>June 2025. Note: This analysis includes a sample of 70,000 workers who are 60 years or older for whom we have a bulk of their total assets across 401(k), IRA, and taxable accounts. </a:t>
            </a:r>
          </a:p>
        </p:txBody>
      </p:sp>
      <p:sp>
        <p:nvSpPr>
          <p:cNvPr id="11" name="TextBox 10">
            <a:extLst>
              <a:ext uri="{FF2B5EF4-FFF2-40B4-BE49-F238E27FC236}">
                <a16:creationId xmlns:a16="http://schemas.microsoft.com/office/drawing/2014/main" id="{B8FACD38-FFFC-F3C9-6B2E-FD3772B53719}"/>
              </a:ext>
            </a:extLst>
          </p:cNvPr>
          <p:cNvSpPr txBox="1"/>
          <p:nvPr/>
        </p:nvSpPr>
        <p:spPr>
          <a:xfrm>
            <a:off x="553067" y="1766438"/>
            <a:ext cx="7347220" cy="276999"/>
          </a:xfrm>
          <a:prstGeom prst="rect">
            <a:avLst/>
          </a:prstGeom>
          <a:noFill/>
        </p:spPr>
        <p:txBody>
          <a:bodyPr wrap="square">
            <a:spAutoFit/>
          </a:bodyPr>
          <a:lstStyle/>
          <a:p>
            <a:r>
              <a:rPr lang="en-US" sz="1200" b="1" dirty="0">
                <a:solidFill>
                  <a:schemeClr val="accent1"/>
                </a:solidFill>
              </a:rPr>
              <a:t>Only half of retirees take withdrawals. The rest do nothing or cash out. </a:t>
            </a:r>
          </a:p>
        </p:txBody>
      </p:sp>
      <p:sp>
        <p:nvSpPr>
          <p:cNvPr id="15" name="TextBox 14">
            <a:extLst>
              <a:ext uri="{FF2B5EF4-FFF2-40B4-BE49-F238E27FC236}">
                <a16:creationId xmlns:a16="http://schemas.microsoft.com/office/drawing/2014/main" id="{2AE13A8C-5956-E529-30FE-64D680640C2E}"/>
              </a:ext>
            </a:extLst>
          </p:cNvPr>
          <p:cNvSpPr txBox="1"/>
          <p:nvPr/>
        </p:nvSpPr>
        <p:spPr>
          <a:xfrm>
            <a:off x="573943" y="4672732"/>
            <a:ext cx="5729030" cy="276999"/>
          </a:xfrm>
          <a:prstGeom prst="rect">
            <a:avLst/>
          </a:prstGeom>
          <a:noFill/>
        </p:spPr>
        <p:txBody>
          <a:bodyPr wrap="square">
            <a:spAutoFit/>
          </a:bodyPr>
          <a:lstStyle/>
          <a:p>
            <a:pPr algn="ctr"/>
            <a:r>
              <a:rPr lang="en-US" sz="1200" dirty="0">
                <a:solidFill>
                  <a:schemeClr val="accent1"/>
                </a:solidFill>
              </a:rPr>
              <a:t>Actions taken upon employment separation by workers ages 60 and older</a:t>
            </a:r>
          </a:p>
        </p:txBody>
      </p:sp>
      <p:sp>
        <p:nvSpPr>
          <p:cNvPr id="16" name="TextBox 15">
            <a:extLst>
              <a:ext uri="{FF2B5EF4-FFF2-40B4-BE49-F238E27FC236}">
                <a16:creationId xmlns:a16="http://schemas.microsoft.com/office/drawing/2014/main" id="{CA719406-613D-67BC-3FE3-7AD658F5776A}"/>
              </a:ext>
            </a:extLst>
          </p:cNvPr>
          <p:cNvSpPr txBox="1"/>
          <p:nvPr/>
        </p:nvSpPr>
        <p:spPr>
          <a:xfrm>
            <a:off x="1139983" y="3083798"/>
            <a:ext cx="1900398" cy="800219"/>
          </a:xfrm>
          <a:prstGeom prst="rect">
            <a:avLst/>
          </a:prstGeom>
          <a:noFill/>
        </p:spPr>
        <p:txBody>
          <a:bodyPr wrap="square" rtlCol="0">
            <a:spAutoFit/>
          </a:bodyPr>
          <a:lstStyle/>
          <a:p>
            <a:pPr algn="ctr"/>
            <a:r>
              <a:rPr lang="en-US" b="1" dirty="0">
                <a:solidFill>
                  <a:schemeClr val="bg1"/>
                </a:solidFill>
              </a:rPr>
              <a:t>50%</a:t>
            </a:r>
          </a:p>
          <a:p>
            <a:pPr algn="ctr"/>
            <a:endParaRPr lang="en-US" sz="1400" b="1" dirty="0">
              <a:solidFill>
                <a:schemeClr val="bg1"/>
              </a:solidFill>
            </a:endParaRPr>
          </a:p>
          <a:p>
            <a:pPr algn="ctr"/>
            <a:r>
              <a:rPr lang="en-US" sz="1400" dirty="0">
                <a:solidFill>
                  <a:schemeClr val="bg1"/>
                </a:solidFill>
              </a:rPr>
              <a:t>Take Withdrawals</a:t>
            </a:r>
          </a:p>
        </p:txBody>
      </p:sp>
      <p:sp>
        <p:nvSpPr>
          <p:cNvPr id="17" name="TextBox 16">
            <a:extLst>
              <a:ext uri="{FF2B5EF4-FFF2-40B4-BE49-F238E27FC236}">
                <a16:creationId xmlns:a16="http://schemas.microsoft.com/office/drawing/2014/main" id="{C8B19E22-BC8F-1E39-5F9B-2258CBD6E25C}"/>
              </a:ext>
            </a:extLst>
          </p:cNvPr>
          <p:cNvSpPr txBox="1"/>
          <p:nvPr/>
        </p:nvSpPr>
        <p:spPr>
          <a:xfrm>
            <a:off x="3505996" y="3083798"/>
            <a:ext cx="1365161" cy="800219"/>
          </a:xfrm>
          <a:prstGeom prst="rect">
            <a:avLst/>
          </a:prstGeom>
          <a:noFill/>
        </p:spPr>
        <p:txBody>
          <a:bodyPr wrap="square" rtlCol="0">
            <a:spAutoFit/>
          </a:bodyPr>
          <a:lstStyle/>
          <a:p>
            <a:pPr algn="ctr"/>
            <a:r>
              <a:rPr lang="en-US" b="1" dirty="0">
                <a:solidFill>
                  <a:schemeClr val="bg1"/>
                </a:solidFill>
              </a:rPr>
              <a:t>27%</a:t>
            </a:r>
          </a:p>
          <a:p>
            <a:pPr algn="ctr"/>
            <a:endParaRPr lang="en-US" sz="1400" b="1" dirty="0">
              <a:solidFill>
                <a:schemeClr val="bg1"/>
              </a:solidFill>
            </a:endParaRPr>
          </a:p>
          <a:p>
            <a:pPr algn="ctr"/>
            <a:r>
              <a:rPr lang="en-US" sz="1400" dirty="0">
                <a:solidFill>
                  <a:schemeClr val="bg1"/>
                </a:solidFill>
              </a:rPr>
              <a:t>Do Not Touch</a:t>
            </a:r>
          </a:p>
        </p:txBody>
      </p:sp>
      <p:sp>
        <p:nvSpPr>
          <p:cNvPr id="18" name="TextBox 17">
            <a:extLst>
              <a:ext uri="{FF2B5EF4-FFF2-40B4-BE49-F238E27FC236}">
                <a16:creationId xmlns:a16="http://schemas.microsoft.com/office/drawing/2014/main" id="{023F7474-1D96-5FDE-DB5D-7D2F00B1875C}"/>
              </a:ext>
            </a:extLst>
          </p:cNvPr>
          <p:cNvSpPr txBox="1"/>
          <p:nvPr/>
        </p:nvSpPr>
        <p:spPr>
          <a:xfrm>
            <a:off x="4924497" y="3083798"/>
            <a:ext cx="1365161" cy="800219"/>
          </a:xfrm>
          <a:prstGeom prst="rect">
            <a:avLst/>
          </a:prstGeom>
          <a:noFill/>
        </p:spPr>
        <p:txBody>
          <a:bodyPr wrap="square" rtlCol="0">
            <a:spAutoFit/>
          </a:bodyPr>
          <a:lstStyle/>
          <a:p>
            <a:pPr algn="ctr"/>
            <a:r>
              <a:rPr lang="en-US" b="1" dirty="0">
                <a:solidFill>
                  <a:schemeClr val="bg1"/>
                </a:solidFill>
              </a:rPr>
              <a:t>23%</a:t>
            </a:r>
          </a:p>
          <a:p>
            <a:pPr algn="ctr"/>
            <a:endParaRPr lang="en-US" sz="1400" b="1" dirty="0">
              <a:solidFill>
                <a:schemeClr val="bg1"/>
              </a:solidFill>
            </a:endParaRPr>
          </a:p>
          <a:p>
            <a:pPr algn="ctr"/>
            <a:r>
              <a:rPr lang="en-US" sz="1400" dirty="0">
                <a:solidFill>
                  <a:schemeClr val="bg1"/>
                </a:solidFill>
              </a:rPr>
              <a:t>Cash Out</a:t>
            </a:r>
          </a:p>
        </p:txBody>
      </p:sp>
      <p:pic>
        <p:nvPicPr>
          <p:cNvPr id="20" name="Graphic 19" descr="Money with solid fill">
            <a:extLst>
              <a:ext uri="{FF2B5EF4-FFF2-40B4-BE49-F238E27FC236}">
                <a16:creationId xmlns:a16="http://schemas.microsoft.com/office/drawing/2014/main" id="{E1399477-E181-67CC-C531-949B203126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78477" y="2512994"/>
            <a:ext cx="457200" cy="457200"/>
          </a:xfrm>
          <a:prstGeom prst="rect">
            <a:avLst/>
          </a:prstGeom>
        </p:spPr>
      </p:pic>
      <p:pic>
        <p:nvPicPr>
          <p:cNvPr id="22" name="Graphic 21" descr="Close with solid fill">
            <a:extLst>
              <a:ext uri="{FF2B5EF4-FFF2-40B4-BE49-F238E27FC236}">
                <a16:creationId xmlns:a16="http://schemas.microsoft.com/office/drawing/2014/main" id="{5EAA8392-B991-0717-A3F1-9EA82E4DB2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59976" y="2512994"/>
            <a:ext cx="457200" cy="457200"/>
          </a:xfrm>
          <a:prstGeom prst="rect">
            <a:avLst/>
          </a:prstGeom>
        </p:spPr>
      </p:pic>
      <p:pic>
        <p:nvPicPr>
          <p:cNvPr id="24" name="Graphic 23" descr="Leaky Tap with solid fill">
            <a:extLst>
              <a:ext uri="{FF2B5EF4-FFF2-40B4-BE49-F238E27FC236}">
                <a16:creationId xmlns:a16="http://schemas.microsoft.com/office/drawing/2014/main" id="{B0E15974-AF85-2E28-CDE6-5D5475EAA0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61582" y="2512994"/>
            <a:ext cx="457200" cy="457200"/>
          </a:xfrm>
          <a:prstGeom prst="rect">
            <a:avLst/>
          </a:prstGeom>
        </p:spPr>
      </p:pic>
      <p:sp>
        <p:nvSpPr>
          <p:cNvPr id="26" name="TextBox 25">
            <a:extLst>
              <a:ext uri="{FF2B5EF4-FFF2-40B4-BE49-F238E27FC236}">
                <a16:creationId xmlns:a16="http://schemas.microsoft.com/office/drawing/2014/main" id="{183B9D6B-44C2-228A-56AF-7A191AD5639E}"/>
              </a:ext>
            </a:extLst>
          </p:cNvPr>
          <p:cNvSpPr txBox="1"/>
          <p:nvPr/>
        </p:nvSpPr>
        <p:spPr>
          <a:xfrm>
            <a:off x="5378477" y="4227886"/>
            <a:ext cx="671430" cy="276999"/>
          </a:xfrm>
          <a:prstGeom prst="rect">
            <a:avLst/>
          </a:prstGeom>
          <a:solidFill>
            <a:schemeClr val="bg1"/>
          </a:solidFill>
        </p:spPr>
        <p:txBody>
          <a:bodyPr wrap="square" anchor="ctr">
            <a:spAutoFit/>
          </a:bodyPr>
          <a:lstStyle/>
          <a:p>
            <a:pPr algn="ctr"/>
            <a:r>
              <a:rPr lang="en-US" sz="1200" dirty="0">
                <a:solidFill>
                  <a:schemeClr val="accent3">
                    <a:lumMod val="40000"/>
                    <a:lumOff val="60000"/>
                  </a:schemeClr>
                </a:solidFill>
              </a:rPr>
              <a:t>100%</a:t>
            </a:r>
          </a:p>
        </p:txBody>
      </p:sp>
    </p:spTree>
    <p:extLst>
      <p:ext uri="{BB962C8B-B14F-4D97-AF65-F5344CB8AC3E}">
        <p14:creationId xmlns:p14="http://schemas.microsoft.com/office/powerpoint/2010/main" val="4501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56B6B6A9-1AC5-FB3D-09C7-FC3B56DC9BB4}"/>
              </a:ext>
            </a:extLst>
          </p:cNvPr>
          <p:cNvSpPr/>
          <p:nvPr/>
        </p:nvSpPr>
        <p:spPr>
          <a:xfrm>
            <a:off x="2336434" y="2740837"/>
            <a:ext cx="1946937" cy="1946937"/>
          </a:xfrm>
          <a:prstGeom prst="ellipse">
            <a:avLst/>
          </a:prstGeom>
          <a:solidFill>
            <a:srgbClr val="C4687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t>NO</a:t>
            </a:r>
          </a:p>
          <a:p>
            <a:pPr algn="ctr"/>
            <a:r>
              <a:rPr lang="en-US" sz="1200" b="1" dirty="0"/>
              <a:t>Annuities </a:t>
            </a:r>
            <a:br>
              <a:rPr lang="en-US" sz="1200" b="1" dirty="0"/>
            </a:br>
            <a:r>
              <a:rPr lang="en-US" sz="1200" b="1" dirty="0"/>
              <a:t>or Pension</a:t>
            </a:r>
          </a:p>
        </p:txBody>
      </p:sp>
      <p:sp>
        <p:nvSpPr>
          <p:cNvPr id="2" name="Title 1">
            <a:extLst>
              <a:ext uri="{FF2B5EF4-FFF2-40B4-BE49-F238E27FC236}">
                <a16:creationId xmlns:a16="http://schemas.microsoft.com/office/drawing/2014/main" id="{0C525C96-F7A6-8F85-D5DE-84FF0D6304A9}"/>
              </a:ext>
            </a:extLst>
          </p:cNvPr>
          <p:cNvSpPr>
            <a:spLocks noGrp="1"/>
          </p:cNvSpPr>
          <p:nvPr>
            <p:ph type="title"/>
          </p:nvPr>
        </p:nvSpPr>
        <p:spPr/>
        <p:txBody>
          <a:bodyPr/>
          <a:lstStyle/>
          <a:p>
            <a:r>
              <a:rPr lang="en-US" dirty="0"/>
              <a:t>Protection changes decisions.</a:t>
            </a:r>
          </a:p>
        </p:txBody>
      </p:sp>
      <p:sp>
        <p:nvSpPr>
          <p:cNvPr id="4" name="Text Placeholder 3">
            <a:extLst>
              <a:ext uri="{FF2B5EF4-FFF2-40B4-BE49-F238E27FC236}">
                <a16:creationId xmlns:a16="http://schemas.microsoft.com/office/drawing/2014/main" id="{86DBD961-2ADF-96DF-4330-39559717183A}"/>
              </a:ext>
            </a:extLst>
          </p:cNvPr>
          <p:cNvSpPr>
            <a:spLocks noGrp="1"/>
          </p:cNvSpPr>
          <p:nvPr>
            <p:ph type="body" sz="quarter" idx="13"/>
          </p:nvPr>
        </p:nvSpPr>
        <p:spPr/>
        <p:txBody>
          <a:bodyPr/>
          <a:lstStyle/>
          <a:p>
            <a:r>
              <a:rPr lang="en-US" dirty="0"/>
              <a:t>Reducing uncertainty improves decision-making and confidence.</a:t>
            </a:r>
          </a:p>
        </p:txBody>
      </p:sp>
      <p:sp>
        <p:nvSpPr>
          <p:cNvPr id="15" name="TextBox 14">
            <a:extLst>
              <a:ext uri="{FF2B5EF4-FFF2-40B4-BE49-F238E27FC236}">
                <a16:creationId xmlns:a16="http://schemas.microsoft.com/office/drawing/2014/main" id="{482FC066-6CBC-F134-134C-FC62268EADF4}"/>
              </a:ext>
            </a:extLst>
          </p:cNvPr>
          <p:cNvSpPr txBox="1"/>
          <p:nvPr/>
        </p:nvSpPr>
        <p:spPr>
          <a:xfrm>
            <a:off x="553066" y="1766439"/>
            <a:ext cx="3964166" cy="461665"/>
          </a:xfrm>
          <a:prstGeom prst="rect">
            <a:avLst/>
          </a:prstGeom>
          <a:noFill/>
        </p:spPr>
        <p:txBody>
          <a:bodyPr wrap="square">
            <a:spAutoFit/>
          </a:bodyPr>
          <a:lstStyle/>
          <a:p>
            <a:r>
              <a:rPr lang="en-US" sz="1200" dirty="0">
                <a:solidFill>
                  <a:schemeClr val="accent1"/>
                </a:solidFill>
              </a:rPr>
              <a:t>Those without an annuity or pension are almost </a:t>
            </a:r>
            <a:r>
              <a:rPr lang="en-US" sz="1200" b="1" u="sng" dirty="0">
                <a:solidFill>
                  <a:schemeClr val="accent1"/>
                </a:solidFill>
              </a:rPr>
              <a:t>TWICE AS LIKELY </a:t>
            </a:r>
            <a:r>
              <a:rPr lang="en-US" sz="1200" dirty="0">
                <a:solidFill>
                  <a:schemeClr val="accent1"/>
                </a:solidFill>
              </a:rPr>
              <a:t>to delay retiring due to financial concerns.</a:t>
            </a:r>
            <a:r>
              <a:rPr lang="en-US" sz="1200" baseline="30000" dirty="0">
                <a:solidFill>
                  <a:schemeClr val="accent1"/>
                </a:solidFill>
              </a:rPr>
              <a:t>1</a:t>
            </a:r>
          </a:p>
        </p:txBody>
      </p:sp>
      <p:sp>
        <p:nvSpPr>
          <p:cNvPr id="14" name="TextBox 13">
            <a:extLst>
              <a:ext uri="{FF2B5EF4-FFF2-40B4-BE49-F238E27FC236}">
                <a16:creationId xmlns:a16="http://schemas.microsoft.com/office/drawing/2014/main" id="{4FABC1A4-87F6-4CAD-9A8D-E5A3AC6BDC23}"/>
              </a:ext>
            </a:extLst>
          </p:cNvPr>
          <p:cNvSpPr txBox="1"/>
          <p:nvPr/>
        </p:nvSpPr>
        <p:spPr>
          <a:xfrm>
            <a:off x="404309" y="5634363"/>
            <a:ext cx="7281594" cy="338554"/>
          </a:xfrm>
          <a:prstGeom prst="rect">
            <a:avLst/>
          </a:prstGeom>
          <a:noFill/>
        </p:spPr>
        <p:txBody>
          <a:bodyPr wrap="square" lIns="0">
            <a:spAutoFit/>
          </a:bodyPr>
          <a:lstStyle/>
          <a:p>
            <a:pPr marL="115888" indent="-115888">
              <a:buAutoNum type="arabicPeriod"/>
            </a:pPr>
            <a:r>
              <a:rPr lang="en-US" sz="800" dirty="0">
                <a:solidFill>
                  <a:schemeClr val="accent3"/>
                </a:solidFill>
              </a:rPr>
              <a:t>2025 Protected Income and Planning Study, Alliance for Life Income/IPSOS, July 2025.</a:t>
            </a:r>
          </a:p>
          <a:p>
            <a:pPr marL="115888" indent="-115888">
              <a:buAutoNum type="arabicPeriod"/>
            </a:pPr>
            <a:r>
              <a:rPr lang="en-US" sz="800" dirty="0">
                <a:solidFill>
                  <a:schemeClr val="accent3"/>
                </a:solidFill>
              </a:rPr>
              <a:t>TIAA.org (www.tiaa.org/public/plansponsors/insights/tmrw/edition-2/retirement-happiness-factors-and-annuities-benefits), April 2026.</a:t>
            </a:r>
          </a:p>
        </p:txBody>
      </p:sp>
      <p:sp>
        <p:nvSpPr>
          <p:cNvPr id="20" name="TextBox 19">
            <a:extLst>
              <a:ext uri="{FF2B5EF4-FFF2-40B4-BE49-F238E27FC236}">
                <a16:creationId xmlns:a16="http://schemas.microsoft.com/office/drawing/2014/main" id="{3ECCE07C-4963-B643-53A6-96A856830C65}"/>
              </a:ext>
            </a:extLst>
          </p:cNvPr>
          <p:cNvSpPr txBox="1"/>
          <p:nvPr/>
        </p:nvSpPr>
        <p:spPr>
          <a:xfrm>
            <a:off x="1230189" y="4925494"/>
            <a:ext cx="2609920" cy="307777"/>
          </a:xfrm>
          <a:prstGeom prst="rect">
            <a:avLst/>
          </a:prstGeom>
          <a:noFill/>
        </p:spPr>
        <p:txBody>
          <a:bodyPr wrap="square" rtlCol="0">
            <a:spAutoFit/>
          </a:bodyPr>
          <a:lstStyle/>
          <a:p>
            <a:pPr algn="ctr"/>
            <a:r>
              <a:rPr lang="en-US" sz="1400" b="1" dirty="0">
                <a:solidFill>
                  <a:srgbClr val="576E9B"/>
                </a:solidFill>
              </a:rPr>
              <a:t>Delay Retiring</a:t>
            </a:r>
          </a:p>
        </p:txBody>
      </p:sp>
      <p:sp>
        <p:nvSpPr>
          <p:cNvPr id="27" name="Oval 26">
            <a:extLst>
              <a:ext uri="{FF2B5EF4-FFF2-40B4-BE49-F238E27FC236}">
                <a16:creationId xmlns:a16="http://schemas.microsoft.com/office/drawing/2014/main" id="{1678DE19-0918-7291-1AAC-E9F5C0EC9EFE}"/>
              </a:ext>
            </a:extLst>
          </p:cNvPr>
          <p:cNvSpPr/>
          <p:nvPr/>
        </p:nvSpPr>
        <p:spPr>
          <a:xfrm>
            <a:off x="912905" y="3287300"/>
            <a:ext cx="1371600" cy="1371600"/>
          </a:xfrm>
          <a:prstGeom prst="ellipse">
            <a:avLst/>
          </a:prstGeom>
          <a:solidFill>
            <a:srgbClr val="576E9B"/>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t>Annuity/</a:t>
            </a:r>
            <a:br>
              <a:rPr lang="en-US" sz="1200" b="1" dirty="0"/>
            </a:br>
            <a:r>
              <a:rPr lang="en-US" sz="1200" b="1" dirty="0"/>
              <a:t>Pension Owners</a:t>
            </a:r>
          </a:p>
        </p:txBody>
      </p:sp>
      <p:cxnSp>
        <p:nvCxnSpPr>
          <p:cNvPr id="29" name="Straight Connector 28">
            <a:extLst>
              <a:ext uri="{FF2B5EF4-FFF2-40B4-BE49-F238E27FC236}">
                <a16:creationId xmlns:a16="http://schemas.microsoft.com/office/drawing/2014/main" id="{F0A1AC4B-E84C-A092-3B20-EDC786136B38}"/>
              </a:ext>
            </a:extLst>
          </p:cNvPr>
          <p:cNvCxnSpPr>
            <a:cxnSpLocks/>
          </p:cNvCxnSpPr>
          <p:nvPr/>
        </p:nvCxnSpPr>
        <p:spPr>
          <a:xfrm>
            <a:off x="553066" y="4813831"/>
            <a:ext cx="39641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160098BE-F803-5AB6-0D85-29C023C54A0B}"/>
              </a:ext>
            </a:extLst>
          </p:cNvPr>
          <p:cNvSpPr/>
          <p:nvPr/>
        </p:nvSpPr>
        <p:spPr>
          <a:xfrm>
            <a:off x="7486992" y="2740837"/>
            <a:ext cx="1946937" cy="1946937"/>
          </a:xfrm>
          <a:prstGeom prst="ellipse">
            <a:avLst/>
          </a:prstGeom>
          <a:solidFill>
            <a:srgbClr val="576E9B"/>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t>Annuity/ </a:t>
            </a:r>
            <a:br>
              <a:rPr lang="en-US" sz="1200" b="1" dirty="0"/>
            </a:br>
            <a:r>
              <a:rPr lang="en-US" sz="1200" b="1" dirty="0"/>
              <a:t>Pension </a:t>
            </a:r>
            <a:br>
              <a:rPr lang="en-US" sz="1200" b="1" dirty="0"/>
            </a:br>
            <a:r>
              <a:rPr lang="en-US" sz="1200" b="1" dirty="0"/>
              <a:t>Owners</a:t>
            </a:r>
            <a:endParaRPr lang="en-US" sz="1200" dirty="0"/>
          </a:p>
        </p:txBody>
      </p:sp>
      <p:sp>
        <p:nvSpPr>
          <p:cNvPr id="31" name="TextBox 30">
            <a:extLst>
              <a:ext uri="{FF2B5EF4-FFF2-40B4-BE49-F238E27FC236}">
                <a16:creationId xmlns:a16="http://schemas.microsoft.com/office/drawing/2014/main" id="{C44F1D90-0186-9B40-5862-BC702A09D192}"/>
              </a:ext>
            </a:extLst>
          </p:cNvPr>
          <p:cNvSpPr txBox="1"/>
          <p:nvPr/>
        </p:nvSpPr>
        <p:spPr>
          <a:xfrm>
            <a:off x="7127152" y="1766439"/>
            <a:ext cx="4085235" cy="646331"/>
          </a:xfrm>
          <a:prstGeom prst="rect">
            <a:avLst/>
          </a:prstGeom>
          <a:noFill/>
        </p:spPr>
        <p:txBody>
          <a:bodyPr wrap="square">
            <a:spAutoFit/>
          </a:bodyPr>
          <a:lstStyle/>
          <a:p>
            <a:r>
              <a:rPr lang="en-US" sz="1200" dirty="0">
                <a:solidFill>
                  <a:schemeClr val="accent1"/>
                </a:solidFill>
              </a:rPr>
              <a:t>Retirees with comparable household wealth spend </a:t>
            </a:r>
            <a:r>
              <a:rPr lang="en-US" sz="1200" b="1" u="sng" dirty="0">
                <a:solidFill>
                  <a:schemeClr val="accent1"/>
                </a:solidFill>
              </a:rPr>
              <a:t>TWICE AS MUCH</a:t>
            </a:r>
            <a:r>
              <a:rPr lang="en-US" sz="1200" b="1" dirty="0">
                <a:solidFill>
                  <a:schemeClr val="accent1"/>
                </a:solidFill>
              </a:rPr>
              <a:t> </a:t>
            </a:r>
            <a:r>
              <a:rPr lang="en-US" sz="1200" dirty="0">
                <a:solidFill>
                  <a:schemeClr val="accent1"/>
                </a:solidFill>
              </a:rPr>
              <a:t>as their neighbors on discretionary expenses if they own an income annuity or pension.</a:t>
            </a:r>
            <a:r>
              <a:rPr lang="en-US" sz="1200" baseline="30000" dirty="0">
                <a:solidFill>
                  <a:schemeClr val="accent1"/>
                </a:solidFill>
              </a:rPr>
              <a:t>2</a:t>
            </a:r>
            <a:endParaRPr lang="en-US" sz="1200" u="sng" baseline="30000" dirty="0">
              <a:solidFill>
                <a:schemeClr val="accent1"/>
              </a:solidFill>
            </a:endParaRPr>
          </a:p>
        </p:txBody>
      </p:sp>
      <p:sp>
        <p:nvSpPr>
          <p:cNvPr id="32" name="TextBox 31">
            <a:extLst>
              <a:ext uri="{FF2B5EF4-FFF2-40B4-BE49-F238E27FC236}">
                <a16:creationId xmlns:a16="http://schemas.microsoft.com/office/drawing/2014/main" id="{D7E69289-F642-D1F0-CD83-A6D989EF9789}"/>
              </a:ext>
            </a:extLst>
          </p:cNvPr>
          <p:cNvSpPr txBox="1"/>
          <p:nvPr/>
        </p:nvSpPr>
        <p:spPr>
          <a:xfrm>
            <a:off x="7127153" y="4925494"/>
            <a:ext cx="3964166" cy="307777"/>
          </a:xfrm>
          <a:prstGeom prst="rect">
            <a:avLst/>
          </a:prstGeom>
          <a:noFill/>
        </p:spPr>
        <p:txBody>
          <a:bodyPr wrap="square" rtlCol="0">
            <a:spAutoFit/>
          </a:bodyPr>
          <a:lstStyle/>
          <a:p>
            <a:pPr algn="ctr"/>
            <a:r>
              <a:rPr lang="en-US" sz="1400" b="1" dirty="0">
                <a:solidFill>
                  <a:srgbClr val="576E9B"/>
                </a:solidFill>
              </a:rPr>
              <a:t>Spend on Travel, Leisure, Recreation, etc.</a:t>
            </a:r>
          </a:p>
        </p:txBody>
      </p:sp>
      <p:sp>
        <p:nvSpPr>
          <p:cNvPr id="33" name="Oval 32">
            <a:extLst>
              <a:ext uri="{FF2B5EF4-FFF2-40B4-BE49-F238E27FC236}">
                <a16:creationId xmlns:a16="http://schemas.microsoft.com/office/drawing/2014/main" id="{C17FDAA2-2916-49A0-BDA5-6E23569F85B4}"/>
              </a:ext>
            </a:extLst>
          </p:cNvPr>
          <p:cNvSpPr/>
          <p:nvPr/>
        </p:nvSpPr>
        <p:spPr>
          <a:xfrm>
            <a:off x="9550571" y="3287300"/>
            <a:ext cx="1371600" cy="1371600"/>
          </a:xfrm>
          <a:prstGeom prst="ellipse">
            <a:avLst/>
          </a:prstGeom>
          <a:solidFill>
            <a:srgbClr val="C4687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t> NO Annuities </a:t>
            </a:r>
            <a:br>
              <a:rPr lang="en-US" sz="1200" b="1" dirty="0"/>
            </a:br>
            <a:r>
              <a:rPr lang="en-US" sz="1200" b="1" dirty="0"/>
              <a:t>or Pension</a:t>
            </a:r>
            <a:endParaRPr lang="en-US" sz="1200" dirty="0"/>
          </a:p>
        </p:txBody>
      </p:sp>
      <p:cxnSp>
        <p:nvCxnSpPr>
          <p:cNvPr id="34" name="Straight Connector 33">
            <a:extLst>
              <a:ext uri="{FF2B5EF4-FFF2-40B4-BE49-F238E27FC236}">
                <a16:creationId xmlns:a16="http://schemas.microsoft.com/office/drawing/2014/main" id="{8CD40319-D3B3-7094-709A-979D88E8223A}"/>
              </a:ext>
            </a:extLst>
          </p:cNvPr>
          <p:cNvCxnSpPr>
            <a:cxnSpLocks/>
          </p:cNvCxnSpPr>
          <p:nvPr/>
        </p:nvCxnSpPr>
        <p:spPr>
          <a:xfrm>
            <a:off x="7127153" y="4813831"/>
            <a:ext cx="39641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1F0348C-4F1E-EA23-48FF-B4BE4D6B639C}"/>
              </a:ext>
            </a:extLst>
          </p:cNvPr>
          <p:cNvSpPr txBox="1"/>
          <p:nvPr/>
        </p:nvSpPr>
        <p:spPr>
          <a:xfrm>
            <a:off x="5416492" y="3388325"/>
            <a:ext cx="811400" cy="584775"/>
          </a:xfrm>
          <a:prstGeom prst="rect">
            <a:avLst/>
          </a:prstGeom>
          <a:noFill/>
        </p:spPr>
        <p:txBody>
          <a:bodyPr wrap="square" rtlCol="0">
            <a:spAutoFit/>
          </a:bodyPr>
          <a:lstStyle/>
          <a:p>
            <a:pPr algn="ctr"/>
            <a:r>
              <a:rPr lang="en-US" sz="3200" b="1" dirty="0">
                <a:solidFill>
                  <a:srgbClr val="576E9B"/>
                </a:solidFill>
              </a:rPr>
              <a:t>2X</a:t>
            </a:r>
          </a:p>
        </p:txBody>
      </p:sp>
      <p:sp>
        <p:nvSpPr>
          <p:cNvPr id="36" name="TextBox 35">
            <a:extLst>
              <a:ext uri="{FF2B5EF4-FFF2-40B4-BE49-F238E27FC236}">
                <a16:creationId xmlns:a16="http://schemas.microsoft.com/office/drawing/2014/main" id="{FD2DFBA2-00A1-B0DE-EBD8-B57A65D9ED23}"/>
              </a:ext>
            </a:extLst>
          </p:cNvPr>
          <p:cNvSpPr txBox="1"/>
          <p:nvPr/>
        </p:nvSpPr>
        <p:spPr>
          <a:xfrm>
            <a:off x="4517232" y="2731804"/>
            <a:ext cx="2609920" cy="307777"/>
          </a:xfrm>
          <a:prstGeom prst="rect">
            <a:avLst/>
          </a:prstGeom>
          <a:noFill/>
        </p:spPr>
        <p:txBody>
          <a:bodyPr wrap="square" rtlCol="0">
            <a:spAutoFit/>
          </a:bodyPr>
          <a:lstStyle/>
          <a:p>
            <a:pPr algn="ctr"/>
            <a:r>
              <a:rPr lang="en-US" sz="1400" b="1" dirty="0">
                <a:solidFill>
                  <a:srgbClr val="576E9B"/>
                </a:solidFill>
              </a:rPr>
              <a:t>Spending Goes Up</a:t>
            </a:r>
          </a:p>
        </p:txBody>
      </p:sp>
      <p:sp>
        <p:nvSpPr>
          <p:cNvPr id="37" name="TextBox 36">
            <a:extLst>
              <a:ext uri="{FF2B5EF4-FFF2-40B4-BE49-F238E27FC236}">
                <a16:creationId xmlns:a16="http://schemas.microsoft.com/office/drawing/2014/main" id="{ADE283F1-32B9-8484-95F4-7C961732E764}"/>
              </a:ext>
            </a:extLst>
          </p:cNvPr>
          <p:cNvSpPr txBox="1"/>
          <p:nvPr/>
        </p:nvSpPr>
        <p:spPr>
          <a:xfrm>
            <a:off x="4517232" y="4371445"/>
            <a:ext cx="2609920" cy="307777"/>
          </a:xfrm>
          <a:prstGeom prst="rect">
            <a:avLst/>
          </a:prstGeom>
          <a:noFill/>
        </p:spPr>
        <p:txBody>
          <a:bodyPr wrap="square" rtlCol="0">
            <a:spAutoFit/>
          </a:bodyPr>
          <a:lstStyle/>
          <a:p>
            <a:pPr algn="ctr"/>
            <a:r>
              <a:rPr lang="en-US" sz="1400" b="1" dirty="0">
                <a:solidFill>
                  <a:srgbClr val="576E9B"/>
                </a:solidFill>
              </a:rPr>
              <a:t>Timing Stress Goes Down</a:t>
            </a:r>
          </a:p>
        </p:txBody>
      </p:sp>
      <p:cxnSp>
        <p:nvCxnSpPr>
          <p:cNvPr id="39" name="Straight Arrow Connector 38">
            <a:extLst>
              <a:ext uri="{FF2B5EF4-FFF2-40B4-BE49-F238E27FC236}">
                <a16:creationId xmlns:a16="http://schemas.microsoft.com/office/drawing/2014/main" id="{70461ACF-AE3C-ABBF-444F-3CFD6C445367}"/>
              </a:ext>
            </a:extLst>
          </p:cNvPr>
          <p:cNvCxnSpPr>
            <a:cxnSpLocks/>
            <a:stCxn id="35" idx="0"/>
            <a:endCxn id="36" idx="2"/>
          </p:cNvCxnSpPr>
          <p:nvPr/>
        </p:nvCxnSpPr>
        <p:spPr>
          <a:xfrm flipV="1">
            <a:off x="5822192" y="3039581"/>
            <a:ext cx="0" cy="348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93CD017-7440-273C-C032-24702D0CC204}"/>
              </a:ext>
            </a:extLst>
          </p:cNvPr>
          <p:cNvCxnSpPr>
            <a:cxnSpLocks/>
            <a:stCxn id="35" idx="2"/>
            <a:endCxn id="37" idx="0"/>
          </p:cNvCxnSpPr>
          <p:nvPr/>
        </p:nvCxnSpPr>
        <p:spPr>
          <a:xfrm>
            <a:off x="5822192" y="3973100"/>
            <a:ext cx="0" cy="398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007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FA6D-5A5B-5F8B-1769-D1F654EE57A3}"/>
              </a:ext>
            </a:extLst>
          </p:cNvPr>
          <p:cNvSpPr>
            <a:spLocks noGrp="1"/>
          </p:cNvSpPr>
          <p:nvPr>
            <p:ph type="title"/>
          </p:nvPr>
        </p:nvSpPr>
        <p:spPr/>
        <p:txBody>
          <a:bodyPr/>
          <a:lstStyle/>
          <a:p>
            <a:r>
              <a:rPr lang="en-US" dirty="0"/>
              <a:t>More guaranteed income equals less fear of spending.</a:t>
            </a:r>
          </a:p>
        </p:txBody>
      </p:sp>
      <p:sp>
        <p:nvSpPr>
          <p:cNvPr id="4" name="Text Placeholder 3">
            <a:extLst>
              <a:ext uri="{FF2B5EF4-FFF2-40B4-BE49-F238E27FC236}">
                <a16:creationId xmlns:a16="http://schemas.microsoft.com/office/drawing/2014/main" id="{72115F5D-52DB-9CE5-047E-DF40BF3485EB}"/>
              </a:ext>
            </a:extLst>
          </p:cNvPr>
          <p:cNvSpPr>
            <a:spLocks noGrp="1"/>
          </p:cNvSpPr>
          <p:nvPr>
            <p:ph type="body" sz="quarter" idx="13"/>
          </p:nvPr>
        </p:nvSpPr>
        <p:spPr/>
        <p:txBody>
          <a:bodyPr/>
          <a:lstStyle/>
          <a:p>
            <a:r>
              <a:rPr lang="en-US" dirty="0"/>
              <a:t>People don’t like seeing their retirement portfolios go down—and feel better spending guaranteed dollars.</a:t>
            </a:r>
          </a:p>
        </p:txBody>
      </p:sp>
      <p:sp>
        <p:nvSpPr>
          <p:cNvPr id="5" name="Rectangle 4">
            <a:extLst>
              <a:ext uri="{FF2B5EF4-FFF2-40B4-BE49-F238E27FC236}">
                <a16:creationId xmlns:a16="http://schemas.microsoft.com/office/drawing/2014/main" id="{21C3C766-C20F-A182-9B69-8062617BF310}"/>
              </a:ext>
            </a:extLst>
          </p:cNvPr>
          <p:cNvSpPr/>
          <p:nvPr/>
        </p:nvSpPr>
        <p:spPr>
          <a:xfrm>
            <a:off x="553067" y="1710807"/>
            <a:ext cx="1951463" cy="388310"/>
          </a:xfrm>
          <a:prstGeom prst="rect">
            <a:avLst/>
          </a:prstGeom>
          <a:solidFill>
            <a:schemeClr val="bg1"/>
          </a:solidFill>
          <a:ln>
            <a:solidFill>
              <a:srgbClr val="576E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76E9B"/>
                </a:solidFill>
              </a:rPr>
              <a:t>Retirement Accounts</a:t>
            </a:r>
          </a:p>
        </p:txBody>
      </p:sp>
      <p:sp>
        <p:nvSpPr>
          <p:cNvPr id="6" name="Rectangle 5">
            <a:extLst>
              <a:ext uri="{FF2B5EF4-FFF2-40B4-BE49-F238E27FC236}">
                <a16:creationId xmlns:a16="http://schemas.microsoft.com/office/drawing/2014/main" id="{177F38A6-1DB3-97E3-BAC9-A7FC2BF1DBC0}"/>
              </a:ext>
            </a:extLst>
          </p:cNvPr>
          <p:cNvSpPr/>
          <p:nvPr/>
        </p:nvSpPr>
        <p:spPr>
          <a:xfrm>
            <a:off x="3192189" y="1710807"/>
            <a:ext cx="1951463" cy="388310"/>
          </a:xfrm>
          <a:prstGeom prst="rect">
            <a:avLst/>
          </a:prstGeom>
          <a:solidFill>
            <a:schemeClr val="bg1"/>
          </a:solidFill>
          <a:ln>
            <a:solidFill>
              <a:srgbClr val="576E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76E9B"/>
                </a:solidFill>
              </a:rPr>
              <a:t>Guaranteed Income</a:t>
            </a:r>
          </a:p>
        </p:txBody>
      </p:sp>
      <p:sp>
        <p:nvSpPr>
          <p:cNvPr id="7" name="Plus Sign 6">
            <a:extLst>
              <a:ext uri="{FF2B5EF4-FFF2-40B4-BE49-F238E27FC236}">
                <a16:creationId xmlns:a16="http://schemas.microsoft.com/office/drawing/2014/main" id="{BE0A6383-541B-5ACE-B4D3-9A6DC4D7D391}"/>
              </a:ext>
            </a:extLst>
          </p:cNvPr>
          <p:cNvSpPr/>
          <p:nvPr/>
        </p:nvSpPr>
        <p:spPr>
          <a:xfrm>
            <a:off x="2697818" y="1754420"/>
            <a:ext cx="301083" cy="301083"/>
          </a:xfrm>
          <a:prstGeom prst="mathPlus">
            <a:avLst/>
          </a:prstGeom>
          <a:solidFill>
            <a:srgbClr val="C468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3D1EDD4-9306-218E-0BC2-F97791E1FF7F}"/>
              </a:ext>
            </a:extLst>
          </p:cNvPr>
          <p:cNvSpPr/>
          <p:nvPr/>
        </p:nvSpPr>
        <p:spPr>
          <a:xfrm>
            <a:off x="5831311" y="1710807"/>
            <a:ext cx="1951463" cy="388310"/>
          </a:xfrm>
          <a:prstGeom prst="rect">
            <a:avLst/>
          </a:prstGeom>
          <a:solidFill>
            <a:schemeClr val="bg1"/>
          </a:solidFill>
          <a:ln>
            <a:solidFill>
              <a:srgbClr val="576E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76E9B"/>
                </a:solidFill>
              </a:rPr>
              <a:t>Total Retirement Wealth</a:t>
            </a:r>
          </a:p>
        </p:txBody>
      </p:sp>
      <p:sp>
        <p:nvSpPr>
          <p:cNvPr id="9" name="Equals 8">
            <a:extLst>
              <a:ext uri="{FF2B5EF4-FFF2-40B4-BE49-F238E27FC236}">
                <a16:creationId xmlns:a16="http://schemas.microsoft.com/office/drawing/2014/main" id="{C41E08D8-E665-D0E4-BD88-07B9A75EBC6F}"/>
              </a:ext>
            </a:extLst>
          </p:cNvPr>
          <p:cNvSpPr/>
          <p:nvPr/>
        </p:nvSpPr>
        <p:spPr>
          <a:xfrm>
            <a:off x="5336605" y="1754420"/>
            <a:ext cx="301752" cy="301752"/>
          </a:xfrm>
          <a:prstGeom prst="mathEqual">
            <a:avLst/>
          </a:prstGeom>
          <a:solidFill>
            <a:srgbClr val="C468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2" name="Chart 11">
            <a:extLst>
              <a:ext uri="{FF2B5EF4-FFF2-40B4-BE49-F238E27FC236}">
                <a16:creationId xmlns:a16="http://schemas.microsoft.com/office/drawing/2014/main" id="{702FB2CD-0835-4DB5-93E4-EA1D85DBAAD4}"/>
              </a:ext>
            </a:extLst>
          </p:cNvPr>
          <p:cNvGraphicFramePr/>
          <p:nvPr>
            <p:extLst>
              <p:ext uri="{D42A27DB-BD31-4B8C-83A1-F6EECF244321}">
                <p14:modId xmlns:p14="http://schemas.microsoft.com/office/powerpoint/2010/main" val="2104029007"/>
              </p:ext>
            </p:extLst>
          </p:nvPr>
        </p:nvGraphicFramePr>
        <p:xfrm>
          <a:off x="680225" y="2732247"/>
          <a:ext cx="7142006" cy="221909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0FF3565A-BAE5-D9BD-33C0-824008F583A3}"/>
              </a:ext>
            </a:extLst>
          </p:cNvPr>
          <p:cNvSpPr txBox="1"/>
          <p:nvPr/>
        </p:nvSpPr>
        <p:spPr>
          <a:xfrm>
            <a:off x="553067" y="2341898"/>
            <a:ext cx="7347220" cy="276999"/>
          </a:xfrm>
          <a:prstGeom prst="rect">
            <a:avLst/>
          </a:prstGeom>
          <a:noFill/>
        </p:spPr>
        <p:txBody>
          <a:bodyPr wrap="square">
            <a:spAutoFit/>
          </a:bodyPr>
          <a:lstStyle/>
          <a:p>
            <a:r>
              <a:rPr lang="en-US" sz="1200" b="1" dirty="0">
                <a:solidFill>
                  <a:schemeClr val="accent1"/>
                </a:solidFill>
              </a:rPr>
              <a:t>Median Observed Annual Spending - Total Retirement Wealth Between $1m-$3m</a:t>
            </a:r>
          </a:p>
        </p:txBody>
      </p:sp>
      <p:sp>
        <p:nvSpPr>
          <p:cNvPr id="16" name="TextBox 15">
            <a:extLst>
              <a:ext uri="{FF2B5EF4-FFF2-40B4-BE49-F238E27FC236}">
                <a16:creationId xmlns:a16="http://schemas.microsoft.com/office/drawing/2014/main" id="{FF5AEB6B-6D42-B0B4-C01A-9F7B6907CFC6}"/>
              </a:ext>
            </a:extLst>
          </p:cNvPr>
          <p:cNvSpPr txBox="1"/>
          <p:nvPr/>
        </p:nvSpPr>
        <p:spPr>
          <a:xfrm>
            <a:off x="2323726" y="4922465"/>
            <a:ext cx="4600656" cy="276999"/>
          </a:xfrm>
          <a:prstGeom prst="rect">
            <a:avLst/>
          </a:prstGeom>
          <a:noFill/>
        </p:spPr>
        <p:txBody>
          <a:bodyPr wrap="square">
            <a:spAutoFit/>
          </a:bodyPr>
          <a:lstStyle/>
          <a:p>
            <a:pPr algn="ctr"/>
            <a:r>
              <a:rPr lang="en-US" sz="1200" dirty="0">
                <a:solidFill>
                  <a:schemeClr val="accent1"/>
                </a:solidFill>
              </a:rPr>
              <a:t>Guaranteed Income as a % of Total Retirement Wealth</a:t>
            </a:r>
          </a:p>
        </p:txBody>
      </p:sp>
      <p:cxnSp>
        <p:nvCxnSpPr>
          <p:cNvPr id="18" name="Straight Arrow Connector 17">
            <a:extLst>
              <a:ext uri="{FF2B5EF4-FFF2-40B4-BE49-F238E27FC236}">
                <a16:creationId xmlns:a16="http://schemas.microsoft.com/office/drawing/2014/main" id="{7D235F7F-14C7-3A93-3574-039BB3E50DCF}"/>
              </a:ext>
            </a:extLst>
          </p:cNvPr>
          <p:cNvCxnSpPr>
            <a:cxnSpLocks/>
          </p:cNvCxnSpPr>
          <p:nvPr/>
        </p:nvCxnSpPr>
        <p:spPr>
          <a:xfrm>
            <a:off x="1461890" y="5392055"/>
            <a:ext cx="6247946" cy="0"/>
          </a:xfrm>
          <a:prstGeom prst="straightConnector1">
            <a:avLst/>
          </a:prstGeom>
          <a:ln w="19050">
            <a:solidFill>
              <a:srgbClr val="C4687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C0BF095-D870-BC9D-A108-DB5C81940022}"/>
              </a:ext>
            </a:extLst>
          </p:cNvPr>
          <p:cNvSpPr txBox="1"/>
          <p:nvPr/>
        </p:nvSpPr>
        <p:spPr>
          <a:xfrm>
            <a:off x="1651095" y="5268945"/>
            <a:ext cx="1706870" cy="246221"/>
          </a:xfrm>
          <a:prstGeom prst="rect">
            <a:avLst/>
          </a:prstGeom>
          <a:solidFill>
            <a:schemeClr val="bg1"/>
          </a:solidFill>
        </p:spPr>
        <p:txBody>
          <a:bodyPr wrap="square" lIns="0" rIns="0">
            <a:spAutoFit/>
          </a:bodyPr>
          <a:lstStyle/>
          <a:p>
            <a:pPr algn="ctr"/>
            <a:r>
              <a:rPr lang="en-US" sz="1000" b="1" dirty="0">
                <a:solidFill>
                  <a:srgbClr val="C4687D"/>
                </a:solidFill>
              </a:rPr>
              <a:t>Less Guaranteed Income</a:t>
            </a:r>
          </a:p>
        </p:txBody>
      </p:sp>
      <p:sp>
        <p:nvSpPr>
          <p:cNvPr id="23" name="TextBox 22">
            <a:extLst>
              <a:ext uri="{FF2B5EF4-FFF2-40B4-BE49-F238E27FC236}">
                <a16:creationId xmlns:a16="http://schemas.microsoft.com/office/drawing/2014/main" id="{9C356461-1146-360C-FA9E-C90B82959F0D}"/>
              </a:ext>
            </a:extLst>
          </p:cNvPr>
          <p:cNvSpPr txBox="1"/>
          <p:nvPr/>
        </p:nvSpPr>
        <p:spPr>
          <a:xfrm>
            <a:off x="5800139" y="5268945"/>
            <a:ext cx="1706870" cy="246221"/>
          </a:xfrm>
          <a:prstGeom prst="rect">
            <a:avLst/>
          </a:prstGeom>
          <a:solidFill>
            <a:schemeClr val="bg1"/>
          </a:solidFill>
        </p:spPr>
        <p:txBody>
          <a:bodyPr wrap="square" lIns="0" rIns="0">
            <a:spAutoFit/>
          </a:bodyPr>
          <a:lstStyle/>
          <a:p>
            <a:pPr algn="ctr"/>
            <a:r>
              <a:rPr lang="en-US" sz="1000" b="1" dirty="0">
                <a:solidFill>
                  <a:srgbClr val="C4687D"/>
                </a:solidFill>
              </a:rPr>
              <a:t>More Guaranteed Income</a:t>
            </a:r>
          </a:p>
        </p:txBody>
      </p:sp>
      <p:sp>
        <p:nvSpPr>
          <p:cNvPr id="24" name="Rectangle: Rounded Corners 23">
            <a:extLst>
              <a:ext uri="{FF2B5EF4-FFF2-40B4-BE49-F238E27FC236}">
                <a16:creationId xmlns:a16="http://schemas.microsoft.com/office/drawing/2014/main" id="{82B0F60C-8084-6241-5C52-5F7F760E7F9F}"/>
              </a:ext>
            </a:extLst>
          </p:cNvPr>
          <p:cNvSpPr/>
          <p:nvPr/>
        </p:nvSpPr>
        <p:spPr>
          <a:xfrm rot="10800000" flipH="1" flipV="1">
            <a:off x="5159043" y="3206551"/>
            <a:ext cx="370915" cy="370915"/>
          </a:xfrm>
          <a:prstGeom prst="roundRect">
            <a:avLst/>
          </a:prstGeom>
          <a:solidFill>
            <a:srgbClr val="D2643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aseline="30000" dirty="0"/>
              <a:t>+</a:t>
            </a:r>
            <a:r>
              <a:rPr lang="en-US" sz="1000" dirty="0"/>
              <a:t>30%</a:t>
            </a:r>
          </a:p>
        </p:txBody>
      </p:sp>
      <p:sp>
        <p:nvSpPr>
          <p:cNvPr id="25" name="Rectangle: Rounded Corners 24">
            <a:extLst>
              <a:ext uri="{FF2B5EF4-FFF2-40B4-BE49-F238E27FC236}">
                <a16:creationId xmlns:a16="http://schemas.microsoft.com/office/drawing/2014/main" id="{07A0B490-6B57-1F19-8942-46FA36090229}"/>
              </a:ext>
            </a:extLst>
          </p:cNvPr>
          <p:cNvSpPr/>
          <p:nvPr/>
        </p:nvSpPr>
        <p:spPr>
          <a:xfrm rot="10800000" flipH="1" flipV="1">
            <a:off x="7235088" y="3058085"/>
            <a:ext cx="370915" cy="370915"/>
          </a:xfrm>
          <a:prstGeom prst="roundRect">
            <a:avLst/>
          </a:prstGeom>
          <a:solidFill>
            <a:srgbClr val="D2643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aseline="30000" dirty="0"/>
              <a:t>+</a:t>
            </a:r>
            <a:r>
              <a:rPr lang="en-US" sz="1000" dirty="0"/>
              <a:t>44%</a:t>
            </a:r>
          </a:p>
        </p:txBody>
      </p:sp>
      <p:sp>
        <p:nvSpPr>
          <p:cNvPr id="32" name="TextBox 31">
            <a:extLst>
              <a:ext uri="{FF2B5EF4-FFF2-40B4-BE49-F238E27FC236}">
                <a16:creationId xmlns:a16="http://schemas.microsoft.com/office/drawing/2014/main" id="{AACBAD42-513E-301F-79D6-4C1AA02ACECF}"/>
              </a:ext>
            </a:extLst>
          </p:cNvPr>
          <p:cNvSpPr txBox="1"/>
          <p:nvPr/>
        </p:nvSpPr>
        <p:spPr>
          <a:xfrm>
            <a:off x="404308" y="5725049"/>
            <a:ext cx="11003281" cy="215444"/>
          </a:xfrm>
          <a:prstGeom prst="rect">
            <a:avLst/>
          </a:prstGeom>
          <a:noFill/>
        </p:spPr>
        <p:txBody>
          <a:bodyPr wrap="square" lIns="0">
            <a:spAutoFit/>
          </a:bodyPr>
          <a:lstStyle/>
          <a:p>
            <a:r>
              <a:rPr lang="en-US" sz="800" dirty="0">
                <a:solidFill>
                  <a:schemeClr val="accent3"/>
                </a:solidFill>
              </a:rPr>
              <a:t>Source: JP Morgan Asset Management </a:t>
            </a:r>
            <a:r>
              <a:rPr lang="en-US" sz="800" i="1" dirty="0">
                <a:solidFill>
                  <a:schemeClr val="accent3"/>
                </a:solidFill>
              </a:rPr>
              <a:t>Guide to Retirement</a:t>
            </a:r>
            <a:r>
              <a:rPr lang="en-US" sz="800" dirty="0">
                <a:solidFill>
                  <a:schemeClr val="accent3"/>
                </a:solidFill>
              </a:rPr>
              <a:t>, Feb. 2026. Total Retirement Wealth includes wealth in retirement accounts and the present value of future guaranteed income payments.</a:t>
            </a:r>
          </a:p>
        </p:txBody>
      </p:sp>
      <p:sp>
        <p:nvSpPr>
          <p:cNvPr id="33" name="TextBox 32">
            <a:extLst>
              <a:ext uri="{FF2B5EF4-FFF2-40B4-BE49-F238E27FC236}">
                <a16:creationId xmlns:a16="http://schemas.microsoft.com/office/drawing/2014/main" id="{F75FE756-937E-569D-E5D9-D13737950DB1}"/>
              </a:ext>
            </a:extLst>
          </p:cNvPr>
          <p:cNvSpPr txBox="1"/>
          <p:nvPr/>
        </p:nvSpPr>
        <p:spPr>
          <a:xfrm>
            <a:off x="8200622" y="3153034"/>
            <a:ext cx="3311153" cy="1800493"/>
          </a:xfrm>
          <a:prstGeom prst="rect">
            <a:avLst/>
          </a:prstGeom>
          <a:noFill/>
        </p:spPr>
        <p:txBody>
          <a:bodyPr wrap="square">
            <a:spAutoFit/>
          </a:bodyPr>
          <a:lstStyle/>
          <a:p>
            <a:pPr>
              <a:spcBef>
                <a:spcPts val="300"/>
              </a:spcBef>
              <a:spcAft>
                <a:spcPts val="300"/>
              </a:spcAft>
            </a:pPr>
            <a:r>
              <a:rPr lang="en-US" sz="1200" b="1" dirty="0">
                <a:solidFill>
                  <a:srgbClr val="576E9B"/>
                </a:solidFill>
                <a:latin typeface="+mj-lt"/>
              </a:rPr>
              <a:t>Client Focus:</a:t>
            </a:r>
          </a:p>
          <a:p>
            <a:pPr marL="173038" indent="-173038">
              <a:spcBef>
                <a:spcPts val="300"/>
              </a:spcBef>
              <a:spcAft>
                <a:spcPts val="300"/>
              </a:spcAft>
              <a:buFont typeface="Arial" panose="020B0604020202020204" pitchFamily="34" charset="0"/>
              <a:buChar char="•"/>
            </a:pPr>
            <a:r>
              <a:rPr lang="en-US" sz="1200" dirty="0">
                <a:solidFill>
                  <a:schemeClr val="accent1"/>
                </a:solidFill>
                <a:latin typeface="+mj-lt"/>
              </a:rPr>
              <a:t>Many individuals are reluctant to see their balances go down</a:t>
            </a:r>
          </a:p>
          <a:p>
            <a:pPr marL="173038" indent="-173038">
              <a:spcBef>
                <a:spcPts val="300"/>
              </a:spcBef>
              <a:spcAft>
                <a:spcPts val="300"/>
              </a:spcAft>
              <a:buFont typeface="Arial" panose="020B0604020202020204" pitchFamily="34" charset="0"/>
              <a:buChar char="•"/>
            </a:pPr>
            <a:r>
              <a:rPr lang="en-US" sz="1200" dirty="0">
                <a:solidFill>
                  <a:schemeClr val="accent1"/>
                </a:solidFill>
                <a:latin typeface="+mj-lt"/>
              </a:rPr>
              <a:t>This can result in people with similar total wealth spending differently depending on how much guaranteed income they have</a:t>
            </a:r>
          </a:p>
          <a:p>
            <a:pPr marL="173038" indent="-173038">
              <a:spcBef>
                <a:spcPts val="300"/>
              </a:spcBef>
              <a:spcAft>
                <a:spcPts val="300"/>
              </a:spcAft>
              <a:buFont typeface="Arial" panose="020B0604020202020204" pitchFamily="34" charset="0"/>
              <a:buChar char="•"/>
            </a:pPr>
            <a:r>
              <a:rPr lang="en-US" sz="1200" dirty="0">
                <a:solidFill>
                  <a:schemeClr val="accent1"/>
                </a:solidFill>
                <a:latin typeface="+mj-lt"/>
              </a:rPr>
              <a:t>Guaranteed income can give you confidence to spend more freely</a:t>
            </a:r>
          </a:p>
        </p:txBody>
      </p:sp>
      <p:cxnSp>
        <p:nvCxnSpPr>
          <p:cNvPr id="34" name="Straight Connector 33">
            <a:extLst>
              <a:ext uri="{FF2B5EF4-FFF2-40B4-BE49-F238E27FC236}">
                <a16:creationId xmlns:a16="http://schemas.microsoft.com/office/drawing/2014/main" id="{5CABF0D2-1CAA-46F7-4095-F1261BC84AA9}"/>
              </a:ext>
            </a:extLst>
          </p:cNvPr>
          <p:cNvCxnSpPr>
            <a:cxnSpLocks/>
          </p:cNvCxnSpPr>
          <p:nvPr/>
        </p:nvCxnSpPr>
        <p:spPr>
          <a:xfrm>
            <a:off x="7900287" y="2876644"/>
            <a:ext cx="3611488"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49E91B7-C198-EC24-86E6-7DDDB7A5A36A}"/>
              </a:ext>
            </a:extLst>
          </p:cNvPr>
          <p:cNvCxnSpPr>
            <a:cxnSpLocks/>
          </p:cNvCxnSpPr>
          <p:nvPr/>
        </p:nvCxnSpPr>
        <p:spPr>
          <a:xfrm>
            <a:off x="7945615" y="5396621"/>
            <a:ext cx="3566160"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57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B149-889D-FDA4-1BE3-2CAF5258044D}"/>
              </a:ext>
            </a:extLst>
          </p:cNvPr>
          <p:cNvSpPr>
            <a:spLocks noGrp="1"/>
          </p:cNvSpPr>
          <p:nvPr>
            <p:ph type="title"/>
          </p:nvPr>
        </p:nvSpPr>
        <p:spPr/>
        <p:txBody>
          <a:bodyPr>
            <a:noAutofit/>
          </a:bodyPr>
          <a:lstStyle/>
          <a:p>
            <a:r>
              <a:rPr lang="en-US" dirty="0"/>
              <a:t>Confidence isn’t just about spending more.</a:t>
            </a:r>
          </a:p>
        </p:txBody>
      </p:sp>
      <p:sp>
        <p:nvSpPr>
          <p:cNvPr id="4" name="Text Placeholder 3">
            <a:extLst>
              <a:ext uri="{FF2B5EF4-FFF2-40B4-BE49-F238E27FC236}">
                <a16:creationId xmlns:a16="http://schemas.microsoft.com/office/drawing/2014/main" id="{2C5D9651-4977-9E3F-8DED-17F5E1E6B16D}"/>
              </a:ext>
            </a:extLst>
          </p:cNvPr>
          <p:cNvSpPr>
            <a:spLocks noGrp="1"/>
          </p:cNvSpPr>
          <p:nvPr>
            <p:ph type="body" sz="quarter" idx="13"/>
          </p:nvPr>
        </p:nvSpPr>
        <p:spPr/>
        <p:txBody>
          <a:bodyPr/>
          <a:lstStyle/>
          <a:p>
            <a:r>
              <a:rPr lang="en-US" dirty="0"/>
              <a:t>Retirement decisions shape </a:t>
            </a:r>
            <a:r>
              <a:rPr lang="en-US" i="1" dirty="0"/>
              <a:t>how</a:t>
            </a:r>
            <a:r>
              <a:rPr lang="en-US" dirty="0"/>
              <a:t> we spend our time—and </a:t>
            </a:r>
            <a:r>
              <a:rPr lang="en-US" i="1" dirty="0"/>
              <a:t>who</a:t>
            </a:r>
            <a:r>
              <a:rPr lang="en-US" dirty="0"/>
              <a:t> we spend it with.</a:t>
            </a:r>
          </a:p>
        </p:txBody>
      </p:sp>
      <p:graphicFrame>
        <p:nvGraphicFramePr>
          <p:cNvPr id="3" name="Chart 2">
            <a:extLst>
              <a:ext uri="{FF2B5EF4-FFF2-40B4-BE49-F238E27FC236}">
                <a16:creationId xmlns:a16="http://schemas.microsoft.com/office/drawing/2014/main" id="{0790A6EE-0B98-AD86-B956-414E03C3F4BC}"/>
              </a:ext>
            </a:extLst>
          </p:cNvPr>
          <p:cNvGraphicFramePr>
            <a:graphicFrameLocks/>
          </p:cNvGraphicFramePr>
          <p:nvPr>
            <p:extLst>
              <p:ext uri="{D42A27DB-BD31-4B8C-83A1-F6EECF244321}">
                <p14:modId xmlns:p14="http://schemas.microsoft.com/office/powerpoint/2010/main" val="2097743070"/>
              </p:ext>
            </p:extLst>
          </p:nvPr>
        </p:nvGraphicFramePr>
        <p:xfrm>
          <a:off x="895149" y="2267981"/>
          <a:ext cx="5093727" cy="32653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EC96B45-A560-26A4-9480-46A7CA59691C}"/>
              </a:ext>
            </a:extLst>
          </p:cNvPr>
          <p:cNvSpPr txBox="1"/>
          <p:nvPr/>
        </p:nvSpPr>
        <p:spPr>
          <a:xfrm>
            <a:off x="553067" y="1766438"/>
            <a:ext cx="7347220" cy="276999"/>
          </a:xfrm>
          <a:prstGeom prst="rect">
            <a:avLst/>
          </a:prstGeom>
          <a:noFill/>
        </p:spPr>
        <p:txBody>
          <a:bodyPr wrap="square">
            <a:spAutoFit/>
          </a:bodyPr>
          <a:lstStyle/>
          <a:p>
            <a:r>
              <a:rPr lang="en-US" sz="1200" b="1" dirty="0">
                <a:solidFill>
                  <a:schemeClr val="accent1"/>
                </a:solidFill>
              </a:rPr>
              <a:t>Time spent with others (or alone) over different ages.</a:t>
            </a:r>
            <a:endParaRPr lang="en-US" sz="1200" b="1" baseline="30000" dirty="0">
              <a:solidFill>
                <a:schemeClr val="accent1"/>
              </a:solidFill>
            </a:endParaRPr>
          </a:p>
        </p:txBody>
      </p:sp>
      <p:sp>
        <p:nvSpPr>
          <p:cNvPr id="7" name="TextBox 6">
            <a:extLst>
              <a:ext uri="{FF2B5EF4-FFF2-40B4-BE49-F238E27FC236}">
                <a16:creationId xmlns:a16="http://schemas.microsoft.com/office/drawing/2014/main" id="{F594CDAF-7C1E-6220-2668-39C96902C17A}"/>
              </a:ext>
            </a:extLst>
          </p:cNvPr>
          <p:cNvSpPr txBox="1"/>
          <p:nvPr/>
        </p:nvSpPr>
        <p:spPr>
          <a:xfrm>
            <a:off x="3215025" y="5239006"/>
            <a:ext cx="453971" cy="246221"/>
          </a:xfrm>
          <a:prstGeom prst="rect">
            <a:avLst/>
          </a:prstGeom>
          <a:noFill/>
        </p:spPr>
        <p:txBody>
          <a:bodyPr wrap="none" rtlCol="0">
            <a:spAutoFit/>
          </a:bodyPr>
          <a:lstStyle/>
          <a:p>
            <a:pPr algn="ctr"/>
            <a:r>
              <a:rPr lang="en-US" sz="1000" dirty="0">
                <a:solidFill>
                  <a:schemeClr val="accent1"/>
                </a:solidFill>
              </a:rPr>
              <a:t>AGE</a:t>
            </a:r>
          </a:p>
        </p:txBody>
      </p:sp>
      <p:sp>
        <p:nvSpPr>
          <p:cNvPr id="8" name="TextBox 7">
            <a:extLst>
              <a:ext uri="{FF2B5EF4-FFF2-40B4-BE49-F238E27FC236}">
                <a16:creationId xmlns:a16="http://schemas.microsoft.com/office/drawing/2014/main" id="{6DD5D345-84D2-DD7A-2F45-E85E59CCD22C}"/>
              </a:ext>
            </a:extLst>
          </p:cNvPr>
          <p:cNvSpPr txBox="1"/>
          <p:nvPr/>
        </p:nvSpPr>
        <p:spPr>
          <a:xfrm rot="16200000">
            <a:off x="149913" y="3544079"/>
            <a:ext cx="1244251" cy="246221"/>
          </a:xfrm>
          <a:prstGeom prst="rect">
            <a:avLst/>
          </a:prstGeom>
          <a:noFill/>
        </p:spPr>
        <p:txBody>
          <a:bodyPr wrap="none" rtlCol="0">
            <a:spAutoFit/>
          </a:bodyPr>
          <a:lstStyle/>
          <a:p>
            <a:r>
              <a:rPr lang="en-US" sz="1000" dirty="0">
                <a:solidFill>
                  <a:schemeClr val="accent1"/>
                </a:solidFill>
              </a:rPr>
              <a:t>HOURS PER DAY</a:t>
            </a:r>
          </a:p>
        </p:txBody>
      </p:sp>
      <p:sp>
        <p:nvSpPr>
          <p:cNvPr id="9" name="TextBox 8">
            <a:extLst>
              <a:ext uri="{FF2B5EF4-FFF2-40B4-BE49-F238E27FC236}">
                <a16:creationId xmlns:a16="http://schemas.microsoft.com/office/drawing/2014/main" id="{14C4D8D1-E53B-E900-6A36-730381E08092}"/>
              </a:ext>
            </a:extLst>
          </p:cNvPr>
          <p:cNvSpPr txBox="1"/>
          <p:nvPr/>
        </p:nvSpPr>
        <p:spPr>
          <a:xfrm>
            <a:off x="5978374" y="2550987"/>
            <a:ext cx="449504" cy="246221"/>
          </a:xfrm>
          <a:prstGeom prst="rect">
            <a:avLst/>
          </a:prstGeom>
          <a:noFill/>
        </p:spPr>
        <p:txBody>
          <a:bodyPr wrap="square" lIns="0" rtlCol="0">
            <a:spAutoFit/>
          </a:bodyPr>
          <a:lstStyle/>
          <a:p>
            <a:r>
              <a:rPr lang="en-US" sz="1000" b="1" dirty="0">
                <a:solidFill>
                  <a:srgbClr val="C4687D"/>
                </a:solidFill>
              </a:rPr>
              <a:t>Alone</a:t>
            </a:r>
          </a:p>
        </p:txBody>
      </p:sp>
      <p:sp>
        <p:nvSpPr>
          <p:cNvPr id="10" name="TextBox 9">
            <a:extLst>
              <a:ext uri="{FF2B5EF4-FFF2-40B4-BE49-F238E27FC236}">
                <a16:creationId xmlns:a16="http://schemas.microsoft.com/office/drawing/2014/main" id="{4773B3D4-5D54-9529-B053-F57B2705CD36}"/>
              </a:ext>
            </a:extLst>
          </p:cNvPr>
          <p:cNvSpPr txBox="1"/>
          <p:nvPr/>
        </p:nvSpPr>
        <p:spPr>
          <a:xfrm>
            <a:off x="5978374" y="3743814"/>
            <a:ext cx="607867" cy="246221"/>
          </a:xfrm>
          <a:prstGeom prst="rect">
            <a:avLst/>
          </a:prstGeom>
          <a:noFill/>
        </p:spPr>
        <p:txBody>
          <a:bodyPr wrap="square" lIns="0" rtlCol="0">
            <a:spAutoFit/>
          </a:bodyPr>
          <a:lstStyle/>
          <a:p>
            <a:r>
              <a:rPr lang="en-US" sz="1000" b="1" dirty="0">
                <a:solidFill>
                  <a:srgbClr val="003057"/>
                </a:solidFill>
              </a:rPr>
              <a:t>Partner</a:t>
            </a:r>
          </a:p>
        </p:txBody>
      </p:sp>
      <p:sp>
        <p:nvSpPr>
          <p:cNvPr id="11" name="TextBox 10">
            <a:extLst>
              <a:ext uri="{FF2B5EF4-FFF2-40B4-BE49-F238E27FC236}">
                <a16:creationId xmlns:a16="http://schemas.microsoft.com/office/drawing/2014/main" id="{51E2CFD3-FE47-BEAC-DFCE-24EECCAF4A65}"/>
              </a:ext>
            </a:extLst>
          </p:cNvPr>
          <p:cNvSpPr txBox="1"/>
          <p:nvPr/>
        </p:nvSpPr>
        <p:spPr>
          <a:xfrm>
            <a:off x="5979208" y="4550098"/>
            <a:ext cx="844805" cy="246221"/>
          </a:xfrm>
          <a:prstGeom prst="rect">
            <a:avLst/>
          </a:prstGeom>
          <a:noFill/>
        </p:spPr>
        <p:txBody>
          <a:bodyPr wrap="square" lIns="0" rtlCol="0">
            <a:spAutoFit/>
          </a:bodyPr>
          <a:lstStyle/>
          <a:p>
            <a:r>
              <a:rPr lang="en-US" sz="1000" b="1" dirty="0">
                <a:solidFill>
                  <a:srgbClr val="D2643C"/>
                </a:solidFill>
              </a:rPr>
              <a:t>Children</a:t>
            </a:r>
          </a:p>
        </p:txBody>
      </p:sp>
      <p:sp>
        <p:nvSpPr>
          <p:cNvPr id="12" name="TextBox 11">
            <a:extLst>
              <a:ext uri="{FF2B5EF4-FFF2-40B4-BE49-F238E27FC236}">
                <a16:creationId xmlns:a16="http://schemas.microsoft.com/office/drawing/2014/main" id="{D5F9A738-A6B1-B640-F582-D07E48ACEB16}"/>
              </a:ext>
            </a:extLst>
          </p:cNvPr>
          <p:cNvSpPr txBox="1"/>
          <p:nvPr/>
        </p:nvSpPr>
        <p:spPr>
          <a:xfrm>
            <a:off x="5979208" y="4904037"/>
            <a:ext cx="844805" cy="246221"/>
          </a:xfrm>
          <a:prstGeom prst="rect">
            <a:avLst/>
          </a:prstGeom>
          <a:noFill/>
        </p:spPr>
        <p:txBody>
          <a:bodyPr wrap="square" lIns="0" rtlCol="0">
            <a:spAutoFit/>
          </a:bodyPr>
          <a:lstStyle/>
          <a:p>
            <a:r>
              <a:rPr lang="en-US" sz="1000" b="1" dirty="0">
                <a:solidFill>
                  <a:schemeClr val="accent2"/>
                </a:solidFill>
              </a:rPr>
              <a:t>Coworkers</a:t>
            </a:r>
          </a:p>
        </p:txBody>
      </p:sp>
      <p:sp>
        <p:nvSpPr>
          <p:cNvPr id="13" name="TextBox 12">
            <a:extLst>
              <a:ext uri="{FF2B5EF4-FFF2-40B4-BE49-F238E27FC236}">
                <a16:creationId xmlns:a16="http://schemas.microsoft.com/office/drawing/2014/main" id="{789AF443-CD47-38ED-DDD4-0CD0CF004E81}"/>
              </a:ext>
            </a:extLst>
          </p:cNvPr>
          <p:cNvSpPr txBox="1"/>
          <p:nvPr/>
        </p:nvSpPr>
        <p:spPr>
          <a:xfrm>
            <a:off x="5979208" y="4373129"/>
            <a:ext cx="844805" cy="246221"/>
          </a:xfrm>
          <a:prstGeom prst="rect">
            <a:avLst/>
          </a:prstGeom>
          <a:noFill/>
        </p:spPr>
        <p:txBody>
          <a:bodyPr wrap="square" lIns="0" rtlCol="0">
            <a:spAutoFit/>
          </a:bodyPr>
          <a:lstStyle/>
          <a:p>
            <a:r>
              <a:rPr lang="en-US" sz="1000" b="1" dirty="0">
                <a:solidFill>
                  <a:srgbClr val="576E9B"/>
                </a:solidFill>
              </a:rPr>
              <a:t>Family</a:t>
            </a:r>
          </a:p>
        </p:txBody>
      </p:sp>
      <p:sp>
        <p:nvSpPr>
          <p:cNvPr id="14" name="TextBox 13">
            <a:extLst>
              <a:ext uri="{FF2B5EF4-FFF2-40B4-BE49-F238E27FC236}">
                <a16:creationId xmlns:a16="http://schemas.microsoft.com/office/drawing/2014/main" id="{BFE0139C-21B4-C4BF-39C6-117F1E52BAC5}"/>
              </a:ext>
            </a:extLst>
          </p:cNvPr>
          <p:cNvSpPr txBox="1"/>
          <p:nvPr/>
        </p:nvSpPr>
        <p:spPr>
          <a:xfrm>
            <a:off x="5979208" y="4727067"/>
            <a:ext cx="844805" cy="246221"/>
          </a:xfrm>
          <a:prstGeom prst="rect">
            <a:avLst/>
          </a:prstGeom>
          <a:noFill/>
        </p:spPr>
        <p:txBody>
          <a:bodyPr wrap="square" lIns="0" rtlCol="0">
            <a:spAutoFit/>
          </a:bodyPr>
          <a:lstStyle/>
          <a:p>
            <a:r>
              <a:rPr lang="en-US" sz="1000" b="1" dirty="0">
                <a:solidFill>
                  <a:srgbClr val="76976F"/>
                </a:solidFill>
              </a:rPr>
              <a:t>Friends</a:t>
            </a:r>
          </a:p>
        </p:txBody>
      </p:sp>
      <p:graphicFrame>
        <p:nvGraphicFramePr>
          <p:cNvPr id="15" name="Table 14">
            <a:extLst>
              <a:ext uri="{FF2B5EF4-FFF2-40B4-BE49-F238E27FC236}">
                <a16:creationId xmlns:a16="http://schemas.microsoft.com/office/drawing/2014/main" id="{C394748F-6C85-D2A8-3899-FEDDC65F55C3}"/>
              </a:ext>
            </a:extLst>
          </p:cNvPr>
          <p:cNvGraphicFramePr>
            <a:graphicFrameLocks noGrp="1"/>
          </p:cNvGraphicFramePr>
          <p:nvPr>
            <p:extLst>
              <p:ext uri="{D42A27DB-BD31-4B8C-83A1-F6EECF244321}">
                <p14:modId xmlns:p14="http://schemas.microsoft.com/office/powerpoint/2010/main" val="1598985959"/>
              </p:ext>
            </p:extLst>
          </p:nvPr>
        </p:nvGraphicFramePr>
        <p:xfrm>
          <a:off x="1164657" y="4999757"/>
          <a:ext cx="4658633" cy="243840"/>
        </p:xfrm>
        <a:graphic>
          <a:graphicData uri="http://schemas.openxmlformats.org/drawingml/2006/table">
            <a:tbl>
              <a:tblPr firstRow="1" bandRow="1">
                <a:tableStyleId>{5C22544A-7EE6-4342-B048-85BDC9FD1C3A}</a:tableStyleId>
              </a:tblPr>
              <a:tblGrid>
                <a:gridCol w="665519">
                  <a:extLst>
                    <a:ext uri="{9D8B030D-6E8A-4147-A177-3AD203B41FA5}">
                      <a16:colId xmlns:a16="http://schemas.microsoft.com/office/drawing/2014/main" val="2697673184"/>
                    </a:ext>
                  </a:extLst>
                </a:gridCol>
                <a:gridCol w="665519">
                  <a:extLst>
                    <a:ext uri="{9D8B030D-6E8A-4147-A177-3AD203B41FA5}">
                      <a16:colId xmlns:a16="http://schemas.microsoft.com/office/drawing/2014/main" val="1334211079"/>
                    </a:ext>
                  </a:extLst>
                </a:gridCol>
                <a:gridCol w="665519">
                  <a:extLst>
                    <a:ext uri="{9D8B030D-6E8A-4147-A177-3AD203B41FA5}">
                      <a16:colId xmlns:a16="http://schemas.microsoft.com/office/drawing/2014/main" val="3392018316"/>
                    </a:ext>
                  </a:extLst>
                </a:gridCol>
                <a:gridCol w="665519">
                  <a:extLst>
                    <a:ext uri="{9D8B030D-6E8A-4147-A177-3AD203B41FA5}">
                      <a16:colId xmlns:a16="http://schemas.microsoft.com/office/drawing/2014/main" val="134832751"/>
                    </a:ext>
                  </a:extLst>
                </a:gridCol>
                <a:gridCol w="665519">
                  <a:extLst>
                    <a:ext uri="{9D8B030D-6E8A-4147-A177-3AD203B41FA5}">
                      <a16:colId xmlns:a16="http://schemas.microsoft.com/office/drawing/2014/main" val="139712170"/>
                    </a:ext>
                  </a:extLst>
                </a:gridCol>
                <a:gridCol w="665519">
                  <a:extLst>
                    <a:ext uri="{9D8B030D-6E8A-4147-A177-3AD203B41FA5}">
                      <a16:colId xmlns:a16="http://schemas.microsoft.com/office/drawing/2014/main" val="3355521641"/>
                    </a:ext>
                  </a:extLst>
                </a:gridCol>
                <a:gridCol w="665519">
                  <a:extLst>
                    <a:ext uri="{9D8B030D-6E8A-4147-A177-3AD203B41FA5}">
                      <a16:colId xmlns:a16="http://schemas.microsoft.com/office/drawing/2014/main" val="3559235957"/>
                    </a:ext>
                  </a:extLst>
                </a:gridCol>
              </a:tblGrid>
              <a:tr h="185420">
                <a:tc>
                  <a:txBody>
                    <a:bodyPr/>
                    <a:lstStyle/>
                    <a:p>
                      <a:pPr algn="r"/>
                      <a:r>
                        <a:rPr lang="en-US" sz="1000" b="0" dirty="0">
                          <a:solidFill>
                            <a:schemeClr val="accent1"/>
                          </a:solidFill>
                        </a:rPr>
                        <a:t>20</a:t>
                      </a:r>
                    </a:p>
                  </a:txBody>
                  <a:tcPr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0" dirty="0">
                          <a:solidFill>
                            <a:schemeClr val="accent1"/>
                          </a:solidFill>
                        </a:rPr>
                        <a:t>30</a:t>
                      </a:r>
                    </a:p>
                  </a:txBody>
                  <a:tcPr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0" dirty="0">
                          <a:solidFill>
                            <a:schemeClr val="accent1"/>
                          </a:solidFill>
                        </a:rPr>
                        <a:t>40</a:t>
                      </a:r>
                    </a:p>
                  </a:txBody>
                  <a:tcPr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0" dirty="0">
                          <a:solidFill>
                            <a:schemeClr val="accent1"/>
                          </a:solidFill>
                        </a:rPr>
                        <a:t>50</a:t>
                      </a:r>
                    </a:p>
                  </a:txBody>
                  <a:tcPr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0" dirty="0">
                          <a:solidFill>
                            <a:schemeClr val="accent1"/>
                          </a:solidFill>
                        </a:rPr>
                        <a:t>60</a:t>
                      </a:r>
                    </a:p>
                  </a:txBody>
                  <a:tcPr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0" dirty="0">
                          <a:solidFill>
                            <a:schemeClr val="accent1"/>
                          </a:solidFill>
                        </a:rPr>
                        <a:t>70</a:t>
                      </a:r>
                    </a:p>
                  </a:txBody>
                  <a:tcPr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0" dirty="0">
                          <a:solidFill>
                            <a:schemeClr val="accent1"/>
                          </a:solidFill>
                        </a:rPr>
                        <a:t>80</a:t>
                      </a:r>
                    </a:p>
                  </a:txBody>
                  <a:tcPr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7856339"/>
                  </a:ext>
                </a:extLst>
              </a:tr>
            </a:tbl>
          </a:graphicData>
        </a:graphic>
      </p:graphicFrame>
      <p:sp>
        <p:nvSpPr>
          <p:cNvPr id="16" name="TextBox 15">
            <a:extLst>
              <a:ext uri="{FF2B5EF4-FFF2-40B4-BE49-F238E27FC236}">
                <a16:creationId xmlns:a16="http://schemas.microsoft.com/office/drawing/2014/main" id="{3ABAEE5F-C24C-F07B-CD53-D428963F9021}"/>
              </a:ext>
            </a:extLst>
          </p:cNvPr>
          <p:cNvSpPr txBox="1"/>
          <p:nvPr/>
        </p:nvSpPr>
        <p:spPr>
          <a:xfrm>
            <a:off x="404308" y="5640184"/>
            <a:ext cx="11003281" cy="338554"/>
          </a:xfrm>
          <a:prstGeom prst="rect">
            <a:avLst/>
          </a:prstGeom>
          <a:noFill/>
        </p:spPr>
        <p:txBody>
          <a:bodyPr wrap="square" lIns="0">
            <a:spAutoFit/>
          </a:bodyPr>
          <a:lstStyle/>
          <a:p>
            <a:r>
              <a:rPr lang="en-US" sz="800" dirty="0">
                <a:solidFill>
                  <a:schemeClr val="accent3"/>
                </a:solidFill>
              </a:rPr>
              <a:t>Source: U.S. Bureau of Labor Statistics, 2025. Measured in hours per day, based on averages from surveys in the United States between 2010 and 2024. Activities such as sleeping, grooming, and personal care are not included in the data. Relationships used to categorize people are not exhaustive and time spent with multiple people counts toward all (e.g., attending a party with friends and partner counts toward both "friends" and "partner").</a:t>
            </a:r>
          </a:p>
        </p:txBody>
      </p:sp>
      <p:sp>
        <p:nvSpPr>
          <p:cNvPr id="19" name="Text Placeholder 3">
            <a:extLst>
              <a:ext uri="{FF2B5EF4-FFF2-40B4-BE49-F238E27FC236}">
                <a16:creationId xmlns:a16="http://schemas.microsoft.com/office/drawing/2014/main" id="{01905F8D-559F-DD9B-AC47-766E9E1BE352}"/>
              </a:ext>
            </a:extLst>
          </p:cNvPr>
          <p:cNvSpPr txBox="1">
            <a:spLocks/>
          </p:cNvSpPr>
          <p:nvPr/>
        </p:nvSpPr>
        <p:spPr>
          <a:xfrm>
            <a:off x="1309137" y="6093627"/>
            <a:ext cx="11003933" cy="242082"/>
          </a:xfrm>
          <a:prstGeom prst="rect">
            <a:avLst/>
          </a:prstGeom>
        </p:spPr>
        <p:txBody>
          <a:bodyPr vert="horz" lIns="0" tIns="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accent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accent3"/>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3"/>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3"/>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3"/>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2" name="TextBox 21">
            <a:extLst>
              <a:ext uri="{FF2B5EF4-FFF2-40B4-BE49-F238E27FC236}">
                <a16:creationId xmlns:a16="http://schemas.microsoft.com/office/drawing/2014/main" id="{7F1F614E-EE7B-53E1-FBD4-49AFA3DB7BAA}"/>
              </a:ext>
            </a:extLst>
          </p:cNvPr>
          <p:cNvSpPr txBox="1"/>
          <p:nvPr/>
        </p:nvSpPr>
        <p:spPr>
          <a:xfrm>
            <a:off x="7575030" y="2843567"/>
            <a:ext cx="3497071" cy="1800493"/>
          </a:xfrm>
          <a:prstGeom prst="rect">
            <a:avLst/>
          </a:prstGeom>
          <a:noFill/>
        </p:spPr>
        <p:txBody>
          <a:bodyPr wrap="square">
            <a:spAutoFit/>
          </a:bodyPr>
          <a:lstStyle/>
          <a:p>
            <a:pPr>
              <a:spcBef>
                <a:spcPts val="300"/>
              </a:spcBef>
              <a:spcAft>
                <a:spcPts val="300"/>
              </a:spcAft>
            </a:pPr>
            <a:r>
              <a:rPr lang="en-US" sz="1200" b="1" dirty="0">
                <a:solidFill>
                  <a:srgbClr val="576E9B"/>
                </a:solidFill>
                <a:latin typeface="+mj-lt"/>
              </a:rPr>
              <a:t>Client Focus:</a:t>
            </a:r>
          </a:p>
          <a:p>
            <a:pPr marL="173038" indent="-173038">
              <a:spcBef>
                <a:spcPts val="300"/>
              </a:spcBef>
              <a:spcAft>
                <a:spcPts val="300"/>
              </a:spcAft>
              <a:buFont typeface="Arial" panose="020B0604020202020204" pitchFamily="34" charset="0"/>
              <a:buChar char="•"/>
            </a:pPr>
            <a:r>
              <a:rPr lang="en-US" sz="1200" dirty="0">
                <a:solidFill>
                  <a:schemeClr val="accent1"/>
                </a:solidFill>
                <a:latin typeface="+mj-lt"/>
              </a:rPr>
              <a:t>As we age, we spend more time alone—and make more complex decisions on our own</a:t>
            </a:r>
          </a:p>
          <a:p>
            <a:pPr marL="173038" indent="-173038">
              <a:spcBef>
                <a:spcPts val="300"/>
              </a:spcBef>
              <a:spcAft>
                <a:spcPts val="300"/>
              </a:spcAft>
              <a:buFont typeface="Arial" panose="020B0604020202020204" pitchFamily="34" charset="0"/>
              <a:buChar char="•"/>
            </a:pPr>
            <a:r>
              <a:rPr lang="en-US" sz="1200" dirty="0">
                <a:solidFill>
                  <a:schemeClr val="accent1"/>
                </a:solidFill>
                <a:latin typeface="+mj-lt"/>
              </a:rPr>
              <a:t>Key planning choices (where assets live, how income is generated) become more complex later in life</a:t>
            </a:r>
          </a:p>
          <a:p>
            <a:pPr marL="173038" indent="-173038">
              <a:spcBef>
                <a:spcPts val="300"/>
              </a:spcBef>
              <a:spcAft>
                <a:spcPts val="300"/>
              </a:spcAft>
              <a:buFont typeface="Arial" panose="020B0604020202020204" pitchFamily="34" charset="0"/>
              <a:buChar char="•"/>
            </a:pPr>
            <a:r>
              <a:rPr lang="en-US" sz="1200" dirty="0">
                <a:solidFill>
                  <a:schemeClr val="accent1"/>
                </a:solidFill>
                <a:latin typeface="+mj-lt"/>
              </a:rPr>
              <a:t>Support and confidence can shape how—and with whom—those years are spent</a:t>
            </a:r>
          </a:p>
        </p:txBody>
      </p:sp>
      <p:cxnSp>
        <p:nvCxnSpPr>
          <p:cNvPr id="23" name="Straight Connector 22">
            <a:extLst>
              <a:ext uri="{FF2B5EF4-FFF2-40B4-BE49-F238E27FC236}">
                <a16:creationId xmlns:a16="http://schemas.microsoft.com/office/drawing/2014/main" id="{E92362A3-DED9-A145-F0CD-62022411A3E6}"/>
              </a:ext>
            </a:extLst>
          </p:cNvPr>
          <p:cNvCxnSpPr>
            <a:cxnSpLocks/>
          </p:cNvCxnSpPr>
          <p:nvPr/>
        </p:nvCxnSpPr>
        <p:spPr>
          <a:xfrm>
            <a:off x="6949440" y="2385756"/>
            <a:ext cx="4562335"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5F1639-F25D-F2D2-25A9-12BD1D9F535E}"/>
              </a:ext>
            </a:extLst>
          </p:cNvPr>
          <p:cNvCxnSpPr>
            <a:cxnSpLocks/>
          </p:cNvCxnSpPr>
          <p:nvPr/>
        </p:nvCxnSpPr>
        <p:spPr>
          <a:xfrm>
            <a:off x="6949440" y="5150258"/>
            <a:ext cx="4562335"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48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3491-3660-7FD9-5D03-D2680882BF5A}"/>
              </a:ext>
            </a:extLst>
          </p:cNvPr>
          <p:cNvSpPr>
            <a:spLocks noGrp="1"/>
          </p:cNvSpPr>
          <p:nvPr>
            <p:ph type="title"/>
          </p:nvPr>
        </p:nvSpPr>
        <p:spPr/>
        <p:txBody>
          <a:bodyPr/>
          <a:lstStyle/>
          <a:p>
            <a:r>
              <a:rPr lang="en-US" dirty="0"/>
              <a:t>Demand has never been higher for annuities.</a:t>
            </a:r>
          </a:p>
        </p:txBody>
      </p:sp>
      <p:sp>
        <p:nvSpPr>
          <p:cNvPr id="4" name="Text Placeholder 3">
            <a:extLst>
              <a:ext uri="{FF2B5EF4-FFF2-40B4-BE49-F238E27FC236}">
                <a16:creationId xmlns:a16="http://schemas.microsoft.com/office/drawing/2014/main" id="{492AF929-7743-A61E-A670-D0DDE7D05B4F}"/>
              </a:ext>
            </a:extLst>
          </p:cNvPr>
          <p:cNvSpPr>
            <a:spLocks noGrp="1"/>
          </p:cNvSpPr>
          <p:nvPr>
            <p:ph type="body" sz="quarter" idx="13"/>
          </p:nvPr>
        </p:nvSpPr>
        <p:spPr/>
        <p:txBody>
          <a:bodyPr/>
          <a:lstStyle/>
          <a:p>
            <a:r>
              <a:rPr lang="en-US" dirty="0"/>
              <a:t>U.S. retail annuity sales set new highs in 2025.</a:t>
            </a:r>
          </a:p>
        </p:txBody>
      </p:sp>
      <p:sp>
        <p:nvSpPr>
          <p:cNvPr id="5" name="TextBox 4">
            <a:extLst>
              <a:ext uri="{FF2B5EF4-FFF2-40B4-BE49-F238E27FC236}">
                <a16:creationId xmlns:a16="http://schemas.microsoft.com/office/drawing/2014/main" id="{F1506C94-6028-E228-0036-CFA4CE2E6694}"/>
              </a:ext>
            </a:extLst>
          </p:cNvPr>
          <p:cNvSpPr txBox="1"/>
          <p:nvPr/>
        </p:nvSpPr>
        <p:spPr>
          <a:xfrm>
            <a:off x="553067" y="1766438"/>
            <a:ext cx="7347220" cy="276999"/>
          </a:xfrm>
          <a:prstGeom prst="rect">
            <a:avLst/>
          </a:prstGeom>
          <a:noFill/>
        </p:spPr>
        <p:txBody>
          <a:bodyPr wrap="square">
            <a:spAutoFit/>
          </a:bodyPr>
          <a:lstStyle/>
          <a:p>
            <a:r>
              <a:rPr lang="en-US" sz="1200" b="1" dirty="0">
                <a:solidFill>
                  <a:schemeClr val="accent1"/>
                </a:solidFill>
              </a:rPr>
              <a:t>Total U.S. annuity sales increased 7% to $464 billion in the 2025.</a:t>
            </a:r>
          </a:p>
        </p:txBody>
      </p:sp>
      <p:graphicFrame>
        <p:nvGraphicFramePr>
          <p:cNvPr id="14" name="Chart 13">
            <a:extLst>
              <a:ext uri="{FF2B5EF4-FFF2-40B4-BE49-F238E27FC236}">
                <a16:creationId xmlns:a16="http://schemas.microsoft.com/office/drawing/2014/main" id="{56FAB448-BD30-BF58-10B8-814701BDB559}"/>
              </a:ext>
            </a:extLst>
          </p:cNvPr>
          <p:cNvGraphicFramePr/>
          <p:nvPr>
            <p:extLst>
              <p:ext uri="{D42A27DB-BD31-4B8C-83A1-F6EECF244321}">
                <p14:modId xmlns:p14="http://schemas.microsoft.com/office/powerpoint/2010/main" val="2496707902"/>
              </p:ext>
            </p:extLst>
          </p:nvPr>
        </p:nvGraphicFramePr>
        <p:xfrm>
          <a:off x="553067" y="2223435"/>
          <a:ext cx="9182501" cy="322446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1A04448D-056F-A072-3AFE-D4BE6A616C9E}"/>
              </a:ext>
            </a:extLst>
          </p:cNvPr>
          <p:cNvSpPr txBox="1"/>
          <p:nvPr/>
        </p:nvSpPr>
        <p:spPr>
          <a:xfrm>
            <a:off x="3733735" y="2670610"/>
            <a:ext cx="568757" cy="276999"/>
          </a:xfrm>
          <a:prstGeom prst="rect">
            <a:avLst/>
          </a:prstGeom>
          <a:noFill/>
        </p:spPr>
        <p:txBody>
          <a:bodyPr wrap="square" rtlCol="0">
            <a:spAutoFit/>
          </a:bodyPr>
          <a:lstStyle/>
          <a:p>
            <a:r>
              <a:rPr lang="en-US" sz="1200" b="1" dirty="0">
                <a:solidFill>
                  <a:srgbClr val="97546F"/>
                </a:solidFill>
              </a:rPr>
              <a:t>FDA</a:t>
            </a:r>
          </a:p>
        </p:txBody>
      </p:sp>
      <p:sp>
        <p:nvSpPr>
          <p:cNvPr id="17" name="TextBox 16">
            <a:extLst>
              <a:ext uri="{FF2B5EF4-FFF2-40B4-BE49-F238E27FC236}">
                <a16:creationId xmlns:a16="http://schemas.microsoft.com/office/drawing/2014/main" id="{076694E8-858F-4B82-BB2F-89F8FC007E47}"/>
              </a:ext>
            </a:extLst>
          </p:cNvPr>
          <p:cNvSpPr txBox="1"/>
          <p:nvPr/>
        </p:nvSpPr>
        <p:spPr>
          <a:xfrm>
            <a:off x="3106492" y="3120860"/>
            <a:ext cx="474106" cy="276999"/>
          </a:xfrm>
          <a:prstGeom prst="rect">
            <a:avLst/>
          </a:prstGeom>
          <a:noFill/>
        </p:spPr>
        <p:txBody>
          <a:bodyPr wrap="square" rtlCol="0">
            <a:spAutoFit/>
          </a:bodyPr>
          <a:lstStyle/>
          <a:p>
            <a:r>
              <a:rPr lang="en-US" sz="1200" b="1" dirty="0">
                <a:solidFill>
                  <a:srgbClr val="C4687D"/>
                </a:solidFill>
              </a:rPr>
              <a:t>FIA</a:t>
            </a:r>
          </a:p>
        </p:txBody>
      </p:sp>
      <p:sp>
        <p:nvSpPr>
          <p:cNvPr id="18" name="TextBox 17">
            <a:extLst>
              <a:ext uri="{FF2B5EF4-FFF2-40B4-BE49-F238E27FC236}">
                <a16:creationId xmlns:a16="http://schemas.microsoft.com/office/drawing/2014/main" id="{A0D3CFCE-890C-E2D2-FABC-DDC0DF2A6BC1}"/>
              </a:ext>
            </a:extLst>
          </p:cNvPr>
          <p:cNvSpPr txBox="1"/>
          <p:nvPr/>
        </p:nvSpPr>
        <p:spPr>
          <a:xfrm>
            <a:off x="2311476" y="3575121"/>
            <a:ext cx="585729" cy="276999"/>
          </a:xfrm>
          <a:prstGeom prst="rect">
            <a:avLst/>
          </a:prstGeom>
          <a:solidFill>
            <a:schemeClr val="bg1"/>
          </a:solidFill>
        </p:spPr>
        <p:txBody>
          <a:bodyPr wrap="square" rtlCol="0">
            <a:spAutoFit/>
          </a:bodyPr>
          <a:lstStyle/>
          <a:p>
            <a:pPr algn="ctr"/>
            <a:r>
              <a:rPr lang="en-US" sz="1200" b="1" dirty="0">
                <a:solidFill>
                  <a:srgbClr val="D2643C"/>
                </a:solidFill>
              </a:rPr>
              <a:t>RILA</a:t>
            </a:r>
          </a:p>
        </p:txBody>
      </p:sp>
      <p:sp>
        <p:nvSpPr>
          <p:cNvPr id="19" name="TextBox 18">
            <a:extLst>
              <a:ext uri="{FF2B5EF4-FFF2-40B4-BE49-F238E27FC236}">
                <a16:creationId xmlns:a16="http://schemas.microsoft.com/office/drawing/2014/main" id="{FCA947E7-BD20-1459-4916-1A4BD8D6C59C}"/>
              </a:ext>
            </a:extLst>
          </p:cNvPr>
          <p:cNvSpPr txBox="1"/>
          <p:nvPr/>
        </p:nvSpPr>
        <p:spPr>
          <a:xfrm>
            <a:off x="2031893" y="4014629"/>
            <a:ext cx="1031345" cy="276999"/>
          </a:xfrm>
          <a:prstGeom prst="rect">
            <a:avLst/>
          </a:prstGeom>
          <a:solidFill>
            <a:schemeClr val="bg1"/>
          </a:solidFill>
        </p:spPr>
        <p:txBody>
          <a:bodyPr wrap="square" rtlCol="0">
            <a:spAutoFit/>
          </a:bodyPr>
          <a:lstStyle/>
          <a:p>
            <a:r>
              <a:rPr lang="en-US" sz="1200" b="1" dirty="0">
                <a:solidFill>
                  <a:srgbClr val="76976F"/>
                </a:solidFill>
              </a:rPr>
              <a:t>Trad. VA</a:t>
            </a:r>
          </a:p>
        </p:txBody>
      </p:sp>
      <p:sp>
        <p:nvSpPr>
          <p:cNvPr id="20" name="TextBox 19">
            <a:extLst>
              <a:ext uri="{FF2B5EF4-FFF2-40B4-BE49-F238E27FC236}">
                <a16:creationId xmlns:a16="http://schemas.microsoft.com/office/drawing/2014/main" id="{A8AADA90-841F-DAF3-8B59-3445221A105E}"/>
              </a:ext>
            </a:extLst>
          </p:cNvPr>
          <p:cNvSpPr txBox="1"/>
          <p:nvPr/>
        </p:nvSpPr>
        <p:spPr>
          <a:xfrm>
            <a:off x="1299381" y="4481626"/>
            <a:ext cx="875929" cy="276999"/>
          </a:xfrm>
          <a:prstGeom prst="rect">
            <a:avLst/>
          </a:prstGeom>
          <a:solidFill>
            <a:schemeClr val="bg1"/>
          </a:solidFill>
        </p:spPr>
        <p:txBody>
          <a:bodyPr wrap="square" rtlCol="0">
            <a:spAutoFit/>
          </a:bodyPr>
          <a:lstStyle/>
          <a:p>
            <a:r>
              <a:rPr lang="en-US" sz="1200" b="1" dirty="0">
                <a:solidFill>
                  <a:srgbClr val="424A6C"/>
                </a:solidFill>
              </a:rPr>
              <a:t>SPIA/DIA</a:t>
            </a:r>
          </a:p>
        </p:txBody>
      </p:sp>
      <p:sp>
        <p:nvSpPr>
          <p:cNvPr id="21" name="TextBox 20">
            <a:extLst>
              <a:ext uri="{FF2B5EF4-FFF2-40B4-BE49-F238E27FC236}">
                <a16:creationId xmlns:a16="http://schemas.microsoft.com/office/drawing/2014/main" id="{9EE1B73D-5507-1DFC-CC87-C9A6C484FD79}"/>
              </a:ext>
            </a:extLst>
          </p:cNvPr>
          <p:cNvSpPr txBox="1"/>
          <p:nvPr/>
        </p:nvSpPr>
        <p:spPr>
          <a:xfrm>
            <a:off x="377863" y="5741709"/>
            <a:ext cx="2685376" cy="215444"/>
          </a:xfrm>
          <a:prstGeom prst="rect">
            <a:avLst/>
          </a:prstGeom>
          <a:noFill/>
        </p:spPr>
        <p:txBody>
          <a:bodyPr wrap="square" lIns="0">
            <a:spAutoFit/>
          </a:bodyPr>
          <a:lstStyle/>
          <a:p>
            <a:r>
              <a:rPr lang="en-US" sz="800" dirty="0">
                <a:solidFill>
                  <a:schemeClr val="accent3"/>
                </a:solidFill>
              </a:rPr>
              <a:t>Source: LIMRA Industry Sales Data, March 2026</a:t>
            </a:r>
            <a:r>
              <a:rPr lang="en-US" sz="800" b="0" i="0" dirty="0">
                <a:solidFill>
                  <a:schemeClr val="accent3"/>
                </a:solidFill>
                <a:effectLst/>
              </a:rPr>
              <a:t>.</a:t>
            </a:r>
            <a:endParaRPr lang="en-US" sz="800" dirty="0">
              <a:solidFill>
                <a:schemeClr val="accent3"/>
              </a:solidFill>
            </a:endParaRPr>
          </a:p>
        </p:txBody>
      </p:sp>
      <p:sp>
        <p:nvSpPr>
          <p:cNvPr id="23" name="TextBox 22">
            <a:extLst>
              <a:ext uri="{FF2B5EF4-FFF2-40B4-BE49-F238E27FC236}">
                <a16:creationId xmlns:a16="http://schemas.microsoft.com/office/drawing/2014/main" id="{71B2F7D5-93DB-3AD7-54DE-5673149F300E}"/>
              </a:ext>
            </a:extLst>
          </p:cNvPr>
          <p:cNvSpPr txBox="1"/>
          <p:nvPr/>
        </p:nvSpPr>
        <p:spPr>
          <a:xfrm>
            <a:off x="7757961" y="4928133"/>
            <a:ext cx="1042725" cy="276999"/>
          </a:xfrm>
          <a:prstGeom prst="rect">
            <a:avLst/>
          </a:prstGeom>
          <a:noFill/>
        </p:spPr>
        <p:txBody>
          <a:bodyPr wrap="square" rtlCol="0">
            <a:spAutoFit/>
          </a:bodyPr>
          <a:lstStyle/>
          <a:p>
            <a:pPr algn="r"/>
            <a:r>
              <a:rPr lang="en-US" sz="1200" b="1" dirty="0">
                <a:solidFill>
                  <a:schemeClr val="bg1"/>
                </a:solidFill>
              </a:rPr>
              <a:t>Total $464B</a:t>
            </a:r>
          </a:p>
        </p:txBody>
      </p:sp>
    </p:spTree>
    <p:extLst>
      <p:ext uri="{BB962C8B-B14F-4D97-AF65-F5344CB8AC3E}">
        <p14:creationId xmlns:p14="http://schemas.microsoft.com/office/powerpoint/2010/main" val="52134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4A6C36-8AF0-E87D-68B4-A421A1EE7DCE}"/>
              </a:ext>
            </a:extLst>
          </p:cNvPr>
          <p:cNvSpPr>
            <a:spLocks noGrp="1"/>
          </p:cNvSpPr>
          <p:nvPr>
            <p:ph type="ctrTitle"/>
          </p:nvPr>
        </p:nvSpPr>
        <p:spPr/>
        <p:txBody>
          <a:bodyPr/>
          <a:lstStyle/>
          <a:p>
            <a:r>
              <a:rPr lang="en-US" sz="4400" dirty="0"/>
              <a:t>Certainty is not a luxury. </a:t>
            </a:r>
            <a:br>
              <a:rPr lang="en-US" sz="4400" dirty="0"/>
            </a:br>
            <a:r>
              <a:rPr lang="en-US" sz="4400" dirty="0"/>
              <a:t>It’s a behavioral tool.</a:t>
            </a:r>
          </a:p>
        </p:txBody>
      </p:sp>
      <p:sp>
        <p:nvSpPr>
          <p:cNvPr id="9" name="Text Placeholder 8">
            <a:extLst>
              <a:ext uri="{FF2B5EF4-FFF2-40B4-BE49-F238E27FC236}">
                <a16:creationId xmlns:a16="http://schemas.microsoft.com/office/drawing/2014/main" id="{78D858B2-634F-6948-ED9E-8E4CD0C710A5}"/>
              </a:ext>
            </a:extLst>
          </p:cNvPr>
          <p:cNvSpPr>
            <a:spLocks noGrp="1"/>
          </p:cNvSpPr>
          <p:nvPr>
            <p:ph type="body" sz="quarter" idx="10"/>
          </p:nvPr>
        </p:nvSpPr>
        <p:spPr>
          <a:xfrm>
            <a:off x="768096" y="3933767"/>
            <a:ext cx="5035938" cy="318029"/>
          </a:xfrm>
        </p:spPr>
        <p:txBody>
          <a:bodyPr/>
          <a:lstStyle/>
          <a:p>
            <a:r>
              <a:rPr lang="en-US" sz="1800" dirty="0"/>
              <a:t>Clients don’t make decisions based on returns. They make decisions based on how they feel. And certainty changes how they feel.</a:t>
            </a:r>
          </a:p>
        </p:txBody>
      </p:sp>
      <p:pic>
        <p:nvPicPr>
          <p:cNvPr id="16" name="Graphic 15" descr="Badge Tick with solid fill">
            <a:extLst>
              <a:ext uri="{FF2B5EF4-FFF2-40B4-BE49-F238E27FC236}">
                <a16:creationId xmlns:a16="http://schemas.microsoft.com/office/drawing/2014/main" id="{6E066ACB-B01C-7186-B477-1350C6FADEFA}"/>
              </a:ext>
            </a:extLst>
          </p:cNvPr>
          <p:cNvPicPr>
            <a:picLocks noChangeAspect="1"/>
          </p:cNvPicPr>
          <p:nvPr/>
        </p:nvPicPr>
        <p:blipFill>
          <a:blip r:embed="rId3">
            <a:extLst>
              <a:ext uri="{96DAC541-7B7A-43D3-8B79-37D633B846F1}">
                <asvg:svgBlip xmlns:asvg="http://schemas.microsoft.com/office/drawing/2016/SVG/main" r:embed="rId4"/>
              </a:ext>
            </a:extLst>
          </a:blip>
          <a:srcRect l="24578" t="9633" r="8038" b="22274"/>
          <a:stretch>
            <a:fillRect/>
          </a:stretch>
        </p:blipFill>
        <p:spPr>
          <a:xfrm>
            <a:off x="7449954" y="2618070"/>
            <a:ext cx="2743200" cy="2772077"/>
          </a:xfrm>
          <a:prstGeom prst="rect">
            <a:avLst/>
          </a:prstGeom>
        </p:spPr>
      </p:pic>
    </p:spTree>
    <p:extLst>
      <p:ext uri="{BB962C8B-B14F-4D97-AF65-F5344CB8AC3E}">
        <p14:creationId xmlns:p14="http://schemas.microsoft.com/office/powerpoint/2010/main" val="126382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99E54C-3EC8-21E8-9DCA-6BE2170D1CBC}"/>
              </a:ext>
            </a:extLst>
          </p:cNvPr>
          <p:cNvSpPr>
            <a:spLocks noGrp="1"/>
          </p:cNvSpPr>
          <p:nvPr>
            <p:ph type="ctrTitle"/>
          </p:nvPr>
        </p:nvSpPr>
        <p:spPr>
          <a:xfrm>
            <a:off x="768096" y="818540"/>
            <a:ext cx="6318504" cy="584777"/>
          </a:xfrm>
        </p:spPr>
        <p:txBody>
          <a:bodyPr/>
          <a:lstStyle/>
          <a:p>
            <a:r>
              <a:rPr lang="en-US" sz="3600" dirty="0"/>
              <a:t>Here to help.</a:t>
            </a:r>
          </a:p>
        </p:txBody>
      </p:sp>
      <p:sp>
        <p:nvSpPr>
          <p:cNvPr id="11" name="Text Placeholder 10">
            <a:extLst>
              <a:ext uri="{FF2B5EF4-FFF2-40B4-BE49-F238E27FC236}">
                <a16:creationId xmlns:a16="http://schemas.microsoft.com/office/drawing/2014/main" id="{3C93A372-939E-F4E9-F43F-C81C8FE573C2}"/>
              </a:ext>
            </a:extLst>
          </p:cNvPr>
          <p:cNvSpPr>
            <a:spLocks noGrp="1"/>
          </p:cNvSpPr>
          <p:nvPr>
            <p:ph type="body" sz="quarter" idx="12"/>
          </p:nvPr>
        </p:nvSpPr>
        <p:spPr/>
        <p:txBody>
          <a:bodyPr/>
          <a:lstStyle/>
          <a:p>
            <a:pPr>
              <a:lnSpc>
                <a:spcPct val="100000"/>
              </a:lnSpc>
              <a:spcBef>
                <a:spcPts val="0"/>
              </a:spcBef>
            </a:pPr>
            <a:r>
              <a:rPr lang="en-US" dirty="0"/>
              <a:t>New York Life Building, Completed 1928</a:t>
            </a:r>
          </a:p>
          <a:p>
            <a:pPr>
              <a:lnSpc>
                <a:spcPct val="100000"/>
              </a:lnSpc>
              <a:spcBef>
                <a:spcPts val="0"/>
              </a:spcBef>
            </a:pPr>
            <a:r>
              <a:rPr lang="en-US" i="1" dirty="0"/>
              <a:t>U.S. National Register of Historic Places</a:t>
            </a:r>
          </a:p>
        </p:txBody>
      </p:sp>
      <p:sp>
        <p:nvSpPr>
          <p:cNvPr id="16" name="Rectangle 15">
            <a:extLst>
              <a:ext uri="{FF2B5EF4-FFF2-40B4-BE49-F238E27FC236}">
                <a16:creationId xmlns:a16="http://schemas.microsoft.com/office/drawing/2014/main" id="{C93A80B2-E738-FB53-764B-6C0A01BFB6EB}"/>
              </a:ext>
            </a:extLst>
          </p:cNvPr>
          <p:cNvSpPr/>
          <p:nvPr/>
        </p:nvSpPr>
        <p:spPr>
          <a:xfrm>
            <a:off x="570133" y="2797869"/>
            <a:ext cx="1136922" cy="718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9385E"/>
                </a:solidFill>
                <a:latin typeface="Alda Pro" pitchFamily="50" charset="0"/>
                <a:cs typeface="Helvetica" panose="020B0604020202020204" pitchFamily="34" charset="0"/>
              </a:rPr>
              <a:t>A++</a:t>
            </a:r>
          </a:p>
          <a:p>
            <a:pPr algn="ctr"/>
            <a:r>
              <a:rPr lang="en-US" sz="1200" dirty="0">
                <a:solidFill>
                  <a:srgbClr val="09385E"/>
                </a:solidFill>
                <a:latin typeface="Helvetica" panose="020B0604020202020204" pitchFamily="34" charset="0"/>
                <a:cs typeface="Helvetica" panose="020B0604020202020204" pitchFamily="34" charset="0"/>
              </a:rPr>
              <a:t>A.M. Best</a:t>
            </a:r>
          </a:p>
        </p:txBody>
      </p:sp>
      <p:sp>
        <p:nvSpPr>
          <p:cNvPr id="17" name="Rectangle 16">
            <a:extLst>
              <a:ext uri="{FF2B5EF4-FFF2-40B4-BE49-F238E27FC236}">
                <a16:creationId xmlns:a16="http://schemas.microsoft.com/office/drawing/2014/main" id="{DF96683B-845D-E218-7C3C-224F3EF47ABD}"/>
              </a:ext>
            </a:extLst>
          </p:cNvPr>
          <p:cNvSpPr/>
          <p:nvPr/>
        </p:nvSpPr>
        <p:spPr>
          <a:xfrm>
            <a:off x="1938123" y="2797869"/>
            <a:ext cx="1233726" cy="718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9385E"/>
                </a:solidFill>
                <a:latin typeface="Alda Pro" pitchFamily="50" charset="0"/>
                <a:cs typeface="Helvetica" panose="020B0604020202020204" pitchFamily="34" charset="0"/>
              </a:rPr>
              <a:t>AAA</a:t>
            </a:r>
          </a:p>
          <a:p>
            <a:pPr algn="ctr"/>
            <a:r>
              <a:rPr lang="en-US" sz="1200" dirty="0">
                <a:solidFill>
                  <a:srgbClr val="09385E"/>
                </a:solidFill>
                <a:latin typeface="Helvetica" panose="020B0604020202020204" pitchFamily="34" charset="0"/>
                <a:cs typeface="Helvetica" panose="020B0604020202020204" pitchFamily="34" charset="0"/>
              </a:rPr>
              <a:t>Fitch</a:t>
            </a:r>
          </a:p>
        </p:txBody>
      </p:sp>
      <p:sp>
        <p:nvSpPr>
          <p:cNvPr id="18" name="Rectangle 17">
            <a:extLst>
              <a:ext uri="{FF2B5EF4-FFF2-40B4-BE49-F238E27FC236}">
                <a16:creationId xmlns:a16="http://schemas.microsoft.com/office/drawing/2014/main" id="{D7AD2FBF-0593-5125-A756-CC97CE1F4053}"/>
              </a:ext>
            </a:extLst>
          </p:cNvPr>
          <p:cNvSpPr/>
          <p:nvPr/>
        </p:nvSpPr>
        <p:spPr>
          <a:xfrm>
            <a:off x="3402917" y="2797869"/>
            <a:ext cx="1180244" cy="718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9385E"/>
                </a:solidFill>
                <a:latin typeface="Alda Pro" pitchFamily="50" charset="0"/>
                <a:cs typeface="Helvetica" panose="020B0604020202020204" pitchFamily="34" charset="0"/>
              </a:rPr>
              <a:t>Aa1</a:t>
            </a:r>
          </a:p>
          <a:p>
            <a:pPr algn="ctr"/>
            <a:r>
              <a:rPr lang="en-US" sz="1200" dirty="0">
                <a:solidFill>
                  <a:srgbClr val="09385E"/>
                </a:solidFill>
                <a:latin typeface="Helvetica" panose="020B0604020202020204" pitchFamily="34" charset="0"/>
                <a:cs typeface="Helvetica" panose="020B0604020202020204" pitchFamily="34" charset="0"/>
              </a:rPr>
              <a:t>Moody’s</a:t>
            </a:r>
          </a:p>
        </p:txBody>
      </p:sp>
      <p:sp>
        <p:nvSpPr>
          <p:cNvPr id="19" name="Rectangle 18">
            <a:extLst>
              <a:ext uri="{FF2B5EF4-FFF2-40B4-BE49-F238E27FC236}">
                <a16:creationId xmlns:a16="http://schemas.microsoft.com/office/drawing/2014/main" id="{6518C064-4192-6A73-C7D3-3DAB3E364986}"/>
              </a:ext>
            </a:extLst>
          </p:cNvPr>
          <p:cNvSpPr/>
          <p:nvPr/>
        </p:nvSpPr>
        <p:spPr>
          <a:xfrm>
            <a:off x="4814228" y="2797869"/>
            <a:ext cx="1281767" cy="718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dirty="0">
                <a:solidFill>
                  <a:srgbClr val="09385E"/>
                </a:solidFill>
                <a:latin typeface="Alda Pro" pitchFamily="50" charset="0"/>
                <a:cs typeface="Helvetica" panose="020B0604020202020204" pitchFamily="34" charset="0"/>
              </a:rPr>
              <a:t>AA+</a:t>
            </a:r>
          </a:p>
          <a:p>
            <a:pPr algn="ctr"/>
            <a:r>
              <a:rPr lang="en-US" sz="1200" dirty="0">
                <a:solidFill>
                  <a:srgbClr val="09385E"/>
                </a:solidFill>
                <a:latin typeface="Helvetica" panose="020B0604020202020204" pitchFamily="34" charset="0"/>
                <a:cs typeface="Helvetica" panose="020B0604020202020204" pitchFamily="34" charset="0"/>
              </a:rPr>
              <a:t>Standard &amp; Poor’s</a:t>
            </a:r>
          </a:p>
        </p:txBody>
      </p:sp>
      <p:cxnSp>
        <p:nvCxnSpPr>
          <p:cNvPr id="23" name="Straight Connector 22">
            <a:extLst>
              <a:ext uri="{FF2B5EF4-FFF2-40B4-BE49-F238E27FC236}">
                <a16:creationId xmlns:a16="http://schemas.microsoft.com/office/drawing/2014/main" id="{F4FF0BD0-5C8A-F69C-DF5D-9A10985F2A96}"/>
              </a:ext>
            </a:extLst>
          </p:cNvPr>
          <p:cNvCxnSpPr>
            <a:cxnSpLocks/>
          </p:cNvCxnSpPr>
          <p:nvPr/>
        </p:nvCxnSpPr>
        <p:spPr>
          <a:xfrm>
            <a:off x="1822589" y="2860997"/>
            <a:ext cx="0" cy="591832"/>
          </a:xfrm>
          <a:prstGeom prst="line">
            <a:avLst/>
          </a:prstGeom>
          <a:ln w="9525">
            <a:solidFill>
              <a:srgbClr val="9DAEBE"/>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E4CA972-5293-ECCA-F741-A68CBBB47E81}"/>
              </a:ext>
            </a:extLst>
          </p:cNvPr>
          <p:cNvCxnSpPr>
            <a:cxnSpLocks/>
          </p:cNvCxnSpPr>
          <p:nvPr/>
        </p:nvCxnSpPr>
        <p:spPr>
          <a:xfrm>
            <a:off x="3287383" y="2860997"/>
            <a:ext cx="0" cy="591832"/>
          </a:xfrm>
          <a:prstGeom prst="line">
            <a:avLst/>
          </a:prstGeom>
          <a:ln w="9525">
            <a:solidFill>
              <a:srgbClr val="9DAEBE"/>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E8D8B98-7E7D-D9E2-A74B-4875FC0D6945}"/>
              </a:ext>
            </a:extLst>
          </p:cNvPr>
          <p:cNvCxnSpPr>
            <a:cxnSpLocks/>
          </p:cNvCxnSpPr>
          <p:nvPr/>
        </p:nvCxnSpPr>
        <p:spPr>
          <a:xfrm>
            <a:off x="4698695" y="2860997"/>
            <a:ext cx="0" cy="591832"/>
          </a:xfrm>
          <a:prstGeom prst="line">
            <a:avLst/>
          </a:prstGeom>
          <a:ln w="9525">
            <a:solidFill>
              <a:srgbClr val="9DAEBE"/>
            </a:solidFill>
          </a:ln>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76AC5020-84E7-1F3D-C334-438E8680386E}"/>
              </a:ext>
            </a:extLst>
          </p:cNvPr>
          <p:cNvSpPr/>
          <p:nvPr/>
        </p:nvSpPr>
        <p:spPr>
          <a:xfrm>
            <a:off x="6759146" y="682338"/>
            <a:ext cx="2482067" cy="2482067"/>
          </a:xfrm>
          <a:prstGeom prst="ellipse">
            <a:avLst/>
          </a:prstGeom>
          <a:solidFill>
            <a:srgbClr val="003057"/>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bg1"/>
                </a:solidFill>
                <a:latin typeface="Alda Pro" pitchFamily="50" charset="0"/>
                <a:cs typeface="Helvetica" panose="020B0604020202020204" pitchFamily="34" charset="0"/>
              </a:rPr>
              <a:t>Connect with your</a:t>
            </a:r>
          </a:p>
          <a:p>
            <a:pPr algn="ctr"/>
            <a:r>
              <a:rPr lang="en-US" sz="1400" dirty="0">
                <a:solidFill>
                  <a:schemeClr val="bg1"/>
                </a:solidFill>
                <a:latin typeface="Alda Pro" pitchFamily="50" charset="0"/>
                <a:cs typeface="Helvetica" panose="020B0604020202020204" pitchFamily="34" charset="0"/>
              </a:rPr>
              <a:t>New York Life </a:t>
            </a:r>
            <a:br>
              <a:rPr lang="en-US" sz="1400" dirty="0">
                <a:solidFill>
                  <a:schemeClr val="bg1"/>
                </a:solidFill>
                <a:latin typeface="Alda Pro" pitchFamily="50" charset="0"/>
                <a:cs typeface="Helvetica" panose="020B0604020202020204" pitchFamily="34" charset="0"/>
              </a:rPr>
            </a:br>
            <a:r>
              <a:rPr lang="en-US" sz="1400" dirty="0">
                <a:solidFill>
                  <a:schemeClr val="bg1"/>
                </a:solidFill>
                <a:latin typeface="Alda Pro" pitchFamily="50" charset="0"/>
                <a:cs typeface="Helvetica" panose="020B0604020202020204" pitchFamily="34" charset="0"/>
              </a:rPr>
              <a:t>Annuity Wholesaler today.</a:t>
            </a:r>
          </a:p>
          <a:p>
            <a:pPr algn="ctr"/>
            <a:endParaRPr lang="en-US" sz="1400" dirty="0">
              <a:solidFill>
                <a:schemeClr val="bg1"/>
              </a:solidFill>
              <a:latin typeface="Alda Pro" pitchFamily="50" charset="0"/>
              <a:cs typeface="Helvetica" panose="020B0604020202020204" pitchFamily="34" charset="0"/>
            </a:endParaRPr>
          </a:p>
          <a:p>
            <a:pPr algn="ctr"/>
            <a:r>
              <a:rPr lang="en-US" sz="1400" b="1" dirty="0">
                <a:solidFill>
                  <a:schemeClr val="bg1"/>
                </a:solidFill>
                <a:latin typeface="Alda Pro" pitchFamily="50" charset="0"/>
                <a:cs typeface="Helvetica" panose="020B0604020202020204" pitchFamily="34" charset="0"/>
              </a:rPr>
              <a:t>888.474.7725</a:t>
            </a:r>
          </a:p>
        </p:txBody>
      </p:sp>
      <p:sp>
        <p:nvSpPr>
          <p:cNvPr id="29" name="TextBox 28">
            <a:extLst>
              <a:ext uri="{FF2B5EF4-FFF2-40B4-BE49-F238E27FC236}">
                <a16:creationId xmlns:a16="http://schemas.microsoft.com/office/drawing/2014/main" id="{C5748248-D141-2AF2-C1E1-2C14B573D268}"/>
              </a:ext>
            </a:extLst>
          </p:cNvPr>
          <p:cNvSpPr txBox="1"/>
          <p:nvPr/>
        </p:nvSpPr>
        <p:spPr>
          <a:xfrm>
            <a:off x="314325" y="4856682"/>
            <a:ext cx="6859473" cy="1077218"/>
          </a:xfrm>
          <a:prstGeom prst="rect">
            <a:avLst/>
          </a:prstGeom>
          <a:noFill/>
        </p:spPr>
        <p:txBody>
          <a:bodyPr wrap="square">
            <a:spAutoFit/>
          </a:bodyPr>
          <a:lstStyle/>
          <a:p>
            <a:pPr marL="115888" indent="-115888">
              <a:buFontTx/>
              <a:buAutoNum type="arabicPeriod"/>
            </a:pPr>
            <a:r>
              <a:rPr lang="en-US" sz="800" dirty="0">
                <a:solidFill>
                  <a:schemeClr val="bg1">
                    <a:lumMod val="50000"/>
                  </a:schemeClr>
                </a:solidFill>
                <a:latin typeface="Helvetica" panose="020B0604020202020204" pitchFamily="34" charset="0"/>
                <a:cs typeface="Helvetica" panose="020B0604020202020204" pitchFamily="34" charset="0"/>
              </a:rPr>
              <a:t>Total surplus, which includes the AVR, is one of the key indicators of the company’s long-term financial strength and stability and is presented on a consolidated basis of the company. NYLIC’s statutory surplus was $27.6 billion and $26.4 billion at December 31, 2025 and 2024, respectively. Included in NYLIC’s statutory surplus is NYLIAC’s statutory surplus totaling $8.6 billion and $8.4 billion at December 31, 2025 and 2024, respectively, and LINA's statutory surplus of $2.3 billion and $2.2 billion at December 31, 2025 and 2024, respectively. AVR for NYLIC was $4.7 billion and $4.6 billion at December 31, 2025 and 2024, respectively. AVR for NYLIAC was $2.3 billion and $2.1 billion at December 31, 2025 and 2024, respectively. AVR for LINA was $0.2 billion and $0.2 billion at December 31, 2025 and 2024, respectively.</a:t>
            </a:r>
          </a:p>
          <a:p>
            <a:pPr marL="115888" indent="-115888">
              <a:buAutoNum type="arabicPeriod"/>
            </a:pPr>
            <a:r>
              <a:rPr lang="en-US" sz="800" dirty="0">
                <a:solidFill>
                  <a:schemeClr val="bg1">
                    <a:lumMod val="50000"/>
                  </a:schemeClr>
                </a:solidFill>
                <a:latin typeface="Helvetica" panose="020B0604020202020204" pitchFamily="34" charset="0"/>
                <a:cs typeface="Helvetica" panose="020B0604020202020204" pitchFamily="34" charset="0"/>
              </a:rPr>
              <a:t>Source: Individual independent rating agency commentary as of 9/30/2025. Ratings pertain to both New York Life Insurance Company and New York Life Insurance and Annuity Corporation.</a:t>
            </a:r>
          </a:p>
        </p:txBody>
      </p:sp>
      <p:sp>
        <p:nvSpPr>
          <p:cNvPr id="30" name="TextBox 29">
            <a:extLst>
              <a:ext uri="{FF2B5EF4-FFF2-40B4-BE49-F238E27FC236}">
                <a16:creationId xmlns:a16="http://schemas.microsoft.com/office/drawing/2014/main" id="{302BB6C2-8B27-8129-8685-AA0F72732B20}"/>
              </a:ext>
            </a:extLst>
          </p:cNvPr>
          <p:cNvSpPr txBox="1"/>
          <p:nvPr/>
        </p:nvSpPr>
        <p:spPr>
          <a:xfrm>
            <a:off x="685043" y="1517258"/>
            <a:ext cx="6488755" cy="307777"/>
          </a:xfrm>
          <a:prstGeom prst="rect">
            <a:avLst/>
          </a:prstGeom>
          <a:noFill/>
        </p:spPr>
        <p:txBody>
          <a:bodyPr wrap="square">
            <a:spAutoFit/>
          </a:bodyPr>
          <a:lstStyle/>
          <a:p>
            <a:r>
              <a:rPr lang="en-US" sz="1400" b="1" dirty="0">
                <a:solidFill>
                  <a:schemeClr val="accent1"/>
                </a:solidFill>
              </a:rPr>
              <a:t>Long-term security starts with the pinnacle of financial strength. </a:t>
            </a:r>
          </a:p>
        </p:txBody>
      </p:sp>
      <p:sp>
        <p:nvSpPr>
          <p:cNvPr id="31" name="TextBox 30">
            <a:extLst>
              <a:ext uri="{FF2B5EF4-FFF2-40B4-BE49-F238E27FC236}">
                <a16:creationId xmlns:a16="http://schemas.microsoft.com/office/drawing/2014/main" id="{680C2935-BADD-7510-29A3-27C653717B2E}"/>
              </a:ext>
            </a:extLst>
          </p:cNvPr>
          <p:cNvSpPr txBox="1"/>
          <p:nvPr/>
        </p:nvSpPr>
        <p:spPr>
          <a:xfrm>
            <a:off x="685043" y="1857375"/>
            <a:ext cx="6074101" cy="954107"/>
          </a:xfrm>
          <a:prstGeom prst="rect">
            <a:avLst/>
          </a:prstGeom>
          <a:noFill/>
        </p:spPr>
        <p:txBody>
          <a:bodyPr wrap="square">
            <a:spAutoFit/>
          </a:bodyPr>
          <a:lstStyle/>
          <a:p>
            <a:r>
              <a:rPr lang="en-US" sz="1400" dirty="0">
                <a:solidFill>
                  <a:schemeClr val="accent1"/>
                </a:solidFill>
              </a:rPr>
              <a:t>New York Life Annuities are issued by New York Life Insurance and Annuity Corporation (NYLIAC), a subsidiary of New York Life Insurance Company (NYLIC). Both companies have earned the highest financial strength ratings awarded to any U.S. life insurer.</a:t>
            </a:r>
            <a:r>
              <a:rPr lang="en-US" sz="1400" baseline="30000" dirty="0">
                <a:solidFill>
                  <a:schemeClr val="accent1"/>
                </a:solidFill>
              </a:rPr>
              <a:t>1</a:t>
            </a:r>
          </a:p>
        </p:txBody>
      </p:sp>
      <p:sp>
        <p:nvSpPr>
          <p:cNvPr id="10" name="TextBox 9">
            <a:extLst>
              <a:ext uri="{FF2B5EF4-FFF2-40B4-BE49-F238E27FC236}">
                <a16:creationId xmlns:a16="http://schemas.microsoft.com/office/drawing/2014/main" id="{EA438F2B-7C36-23F5-7624-B0546C35045D}"/>
              </a:ext>
            </a:extLst>
          </p:cNvPr>
          <p:cNvSpPr txBox="1"/>
          <p:nvPr/>
        </p:nvSpPr>
        <p:spPr>
          <a:xfrm>
            <a:off x="768095" y="3883594"/>
            <a:ext cx="2818154" cy="584775"/>
          </a:xfrm>
          <a:prstGeom prst="rect">
            <a:avLst/>
          </a:prstGeom>
          <a:noFill/>
        </p:spPr>
        <p:txBody>
          <a:bodyPr wrap="square" lIns="0" rtlCol="0">
            <a:spAutoFit/>
          </a:bodyPr>
          <a:lstStyle/>
          <a:p>
            <a:pPr>
              <a:spcAft>
                <a:spcPts val="300"/>
              </a:spcAft>
            </a:pPr>
            <a:r>
              <a:rPr lang="en-US" sz="3200" dirty="0">
                <a:solidFill>
                  <a:srgbClr val="09385E"/>
                </a:solidFill>
                <a:latin typeface="Alda Pro" pitchFamily="50" charset="0"/>
                <a:cs typeface="Helvetica" panose="020B0604020202020204" pitchFamily="34" charset="0"/>
              </a:rPr>
              <a:t>$8.6 Billion</a:t>
            </a:r>
            <a:endParaRPr lang="en-US" sz="3200" baseline="30000" dirty="0">
              <a:solidFill>
                <a:srgbClr val="09385E"/>
              </a:solidFill>
              <a:latin typeface="Alda Pro" pitchFamily="50" charset="0"/>
              <a:cs typeface="Helvetica" panose="020B0604020202020204" pitchFamily="34" charset="0"/>
            </a:endParaRPr>
          </a:p>
        </p:txBody>
      </p:sp>
      <p:sp>
        <p:nvSpPr>
          <p:cNvPr id="12" name="TextBox 11">
            <a:extLst>
              <a:ext uri="{FF2B5EF4-FFF2-40B4-BE49-F238E27FC236}">
                <a16:creationId xmlns:a16="http://schemas.microsoft.com/office/drawing/2014/main" id="{A2D571E8-076D-B754-56EA-24BCF71066CB}"/>
              </a:ext>
            </a:extLst>
          </p:cNvPr>
          <p:cNvSpPr txBox="1"/>
          <p:nvPr/>
        </p:nvSpPr>
        <p:spPr>
          <a:xfrm>
            <a:off x="685043" y="3645846"/>
            <a:ext cx="2265744" cy="307777"/>
          </a:xfrm>
          <a:prstGeom prst="rect">
            <a:avLst/>
          </a:prstGeom>
          <a:noFill/>
        </p:spPr>
        <p:txBody>
          <a:bodyPr wrap="square">
            <a:spAutoFit/>
          </a:bodyPr>
          <a:lstStyle/>
          <a:p>
            <a:r>
              <a:rPr lang="en-US" sz="1400" dirty="0">
                <a:solidFill>
                  <a:schemeClr val="accent1"/>
                </a:solidFill>
              </a:rPr>
              <a:t>Total Surplus:</a:t>
            </a:r>
            <a:r>
              <a:rPr lang="en-US" sz="1400" baseline="30000" dirty="0">
                <a:solidFill>
                  <a:schemeClr val="accent1"/>
                </a:solidFill>
              </a:rPr>
              <a:t>2</a:t>
            </a:r>
          </a:p>
        </p:txBody>
      </p:sp>
      <p:sp>
        <p:nvSpPr>
          <p:cNvPr id="13" name="TextBox 12">
            <a:extLst>
              <a:ext uri="{FF2B5EF4-FFF2-40B4-BE49-F238E27FC236}">
                <a16:creationId xmlns:a16="http://schemas.microsoft.com/office/drawing/2014/main" id="{E5F6D133-1D0B-797A-A846-90A3F87DEE9D}"/>
              </a:ext>
            </a:extLst>
          </p:cNvPr>
          <p:cNvSpPr txBox="1"/>
          <p:nvPr/>
        </p:nvSpPr>
        <p:spPr>
          <a:xfrm>
            <a:off x="3570248" y="3873957"/>
            <a:ext cx="2660636" cy="584775"/>
          </a:xfrm>
          <a:prstGeom prst="rect">
            <a:avLst/>
          </a:prstGeom>
          <a:noFill/>
        </p:spPr>
        <p:txBody>
          <a:bodyPr wrap="square" lIns="0" rtlCol="0">
            <a:spAutoFit/>
          </a:bodyPr>
          <a:lstStyle/>
          <a:p>
            <a:pPr>
              <a:spcAft>
                <a:spcPts val="300"/>
              </a:spcAft>
            </a:pPr>
            <a:r>
              <a:rPr lang="en-US" sz="3200" dirty="0">
                <a:solidFill>
                  <a:srgbClr val="09385E"/>
                </a:solidFill>
                <a:latin typeface="Alda Pro" pitchFamily="50" charset="0"/>
                <a:cs typeface="Helvetica" panose="020B0604020202020204" pitchFamily="34" charset="0"/>
              </a:rPr>
              <a:t>$34.7 Billion</a:t>
            </a:r>
            <a:endParaRPr lang="en-US" sz="3200" baseline="30000" dirty="0">
              <a:solidFill>
                <a:srgbClr val="09385E"/>
              </a:solidFill>
              <a:latin typeface="Alda Pro" pitchFamily="50" charset="0"/>
              <a:cs typeface="Helvetica" panose="020B0604020202020204" pitchFamily="34" charset="0"/>
            </a:endParaRPr>
          </a:p>
        </p:txBody>
      </p:sp>
      <p:sp>
        <p:nvSpPr>
          <p:cNvPr id="14" name="TextBox 13">
            <a:extLst>
              <a:ext uri="{FF2B5EF4-FFF2-40B4-BE49-F238E27FC236}">
                <a16:creationId xmlns:a16="http://schemas.microsoft.com/office/drawing/2014/main" id="{0CC2B27B-FC7C-B949-9557-DFAAB963DE34}"/>
              </a:ext>
            </a:extLst>
          </p:cNvPr>
          <p:cNvSpPr txBox="1"/>
          <p:nvPr/>
        </p:nvSpPr>
        <p:spPr>
          <a:xfrm>
            <a:off x="3517917" y="4469270"/>
            <a:ext cx="2712967" cy="246221"/>
          </a:xfrm>
          <a:prstGeom prst="rect">
            <a:avLst/>
          </a:prstGeom>
          <a:noFill/>
        </p:spPr>
        <p:txBody>
          <a:bodyPr wrap="square">
            <a:spAutoFit/>
          </a:bodyPr>
          <a:lstStyle/>
          <a:p>
            <a:r>
              <a:rPr lang="en-US" sz="1000" dirty="0">
                <a:solidFill>
                  <a:schemeClr val="accent1"/>
                </a:solidFill>
              </a:rPr>
              <a:t>NYLIC Total Surplus</a:t>
            </a:r>
            <a:endParaRPr lang="en-US" sz="1000" baseline="30000" dirty="0">
              <a:solidFill>
                <a:schemeClr val="accent1"/>
              </a:solidFill>
            </a:endParaRPr>
          </a:p>
        </p:txBody>
      </p:sp>
      <p:cxnSp>
        <p:nvCxnSpPr>
          <p:cNvPr id="15" name="Straight Connector 14">
            <a:extLst>
              <a:ext uri="{FF2B5EF4-FFF2-40B4-BE49-F238E27FC236}">
                <a16:creationId xmlns:a16="http://schemas.microsoft.com/office/drawing/2014/main" id="{285FA0EE-C50E-B0D1-B970-7D0B5EF78F5B}"/>
              </a:ext>
            </a:extLst>
          </p:cNvPr>
          <p:cNvCxnSpPr>
            <a:cxnSpLocks/>
          </p:cNvCxnSpPr>
          <p:nvPr/>
        </p:nvCxnSpPr>
        <p:spPr>
          <a:xfrm>
            <a:off x="3283967" y="3886828"/>
            <a:ext cx="0" cy="591832"/>
          </a:xfrm>
          <a:prstGeom prst="line">
            <a:avLst/>
          </a:prstGeom>
          <a:ln w="9525">
            <a:solidFill>
              <a:srgbClr val="9DAEBE"/>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BEBED483-7D8F-2B8A-2695-08F9E2F70908}"/>
              </a:ext>
            </a:extLst>
          </p:cNvPr>
          <p:cNvSpPr txBox="1"/>
          <p:nvPr/>
        </p:nvSpPr>
        <p:spPr>
          <a:xfrm>
            <a:off x="714141" y="4457664"/>
            <a:ext cx="2712967" cy="246221"/>
          </a:xfrm>
          <a:prstGeom prst="rect">
            <a:avLst/>
          </a:prstGeom>
          <a:noFill/>
        </p:spPr>
        <p:txBody>
          <a:bodyPr wrap="square">
            <a:spAutoFit/>
          </a:bodyPr>
          <a:lstStyle/>
          <a:p>
            <a:r>
              <a:rPr lang="en-US" sz="1000" dirty="0">
                <a:solidFill>
                  <a:schemeClr val="accent1"/>
                </a:solidFill>
              </a:rPr>
              <a:t>NYLIAC Total Surplus</a:t>
            </a:r>
            <a:endParaRPr lang="en-US" sz="1000" baseline="30000" dirty="0">
              <a:solidFill>
                <a:schemeClr val="accent1"/>
              </a:solidFill>
            </a:endParaRPr>
          </a:p>
        </p:txBody>
      </p:sp>
    </p:spTree>
    <p:extLst>
      <p:ext uri="{BB962C8B-B14F-4D97-AF65-F5344CB8AC3E}">
        <p14:creationId xmlns:p14="http://schemas.microsoft.com/office/powerpoint/2010/main" val="99132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E1F3CB-A0EC-3397-D138-B090F0AFC7BC}"/>
              </a:ext>
            </a:extLst>
          </p:cNvPr>
          <p:cNvSpPr>
            <a:spLocks noGrp="1"/>
          </p:cNvSpPr>
          <p:nvPr>
            <p:ph type="ctrTitle"/>
          </p:nvPr>
        </p:nvSpPr>
        <p:spPr/>
        <p:txBody>
          <a:bodyPr/>
          <a:lstStyle/>
          <a:p>
            <a:r>
              <a:rPr lang="en-US" dirty="0"/>
              <a:t>Three key takeaways…</a:t>
            </a:r>
          </a:p>
        </p:txBody>
      </p:sp>
      <p:sp>
        <p:nvSpPr>
          <p:cNvPr id="5" name="Text Placeholder 4">
            <a:extLst>
              <a:ext uri="{FF2B5EF4-FFF2-40B4-BE49-F238E27FC236}">
                <a16:creationId xmlns:a16="http://schemas.microsoft.com/office/drawing/2014/main" id="{56E3E008-D222-DC0B-1C3A-D32F05C53418}"/>
              </a:ext>
            </a:extLst>
          </p:cNvPr>
          <p:cNvSpPr>
            <a:spLocks noGrp="1"/>
          </p:cNvSpPr>
          <p:nvPr>
            <p:ph type="body" sz="quarter" idx="13"/>
          </p:nvPr>
        </p:nvSpPr>
        <p:spPr/>
        <p:txBody>
          <a:bodyPr/>
          <a:lstStyle/>
          <a:p>
            <a:r>
              <a:rPr lang="en-US" sz="1800" dirty="0"/>
              <a:t>Markets move in averages. People live in moments. </a:t>
            </a:r>
          </a:p>
        </p:txBody>
      </p:sp>
      <p:sp>
        <p:nvSpPr>
          <p:cNvPr id="14" name="Text Placeholder 13">
            <a:extLst>
              <a:ext uri="{FF2B5EF4-FFF2-40B4-BE49-F238E27FC236}">
                <a16:creationId xmlns:a16="http://schemas.microsoft.com/office/drawing/2014/main" id="{96E37906-679F-22E3-0E52-6359DD217154}"/>
              </a:ext>
            </a:extLst>
          </p:cNvPr>
          <p:cNvSpPr>
            <a:spLocks noGrp="1"/>
          </p:cNvSpPr>
          <p:nvPr>
            <p:ph type="body" sz="quarter" idx="14"/>
          </p:nvPr>
        </p:nvSpPr>
        <p:spPr/>
        <p:txBody>
          <a:bodyPr/>
          <a:lstStyle/>
          <a:p>
            <a:r>
              <a:rPr lang="en-US" sz="1800" dirty="0"/>
              <a:t>Seeds of doubt grow suboptimal fruit. </a:t>
            </a:r>
          </a:p>
        </p:txBody>
      </p:sp>
      <p:sp>
        <p:nvSpPr>
          <p:cNvPr id="15" name="Text Placeholder 14">
            <a:extLst>
              <a:ext uri="{FF2B5EF4-FFF2-40B4-BE49-F238E27FC236}">
                <a16:creationId xmlns:a16="http://schemas.microsoft.com/office/drawing/2014/main" id="{B1D9A3C3-2FE4-EFB8-5FEF-6D058ED0BC02}"/>
              </a:ext>
            </a:extLst>
          </p:cNvPr>
          <p:cNvSpPr>
            <a:spLocks noGrp="1"/>
          </p:cNvSpPr>
          <p:nvPr>
            <p:ph type="body" sz="quarter" idx="15"/>
          </p:nvPr>
        </p:nvSpPr>
        <p:spPr/>
        <p:txBody>
          <a:bodyPr/>
          <a:lstStyle/>
          <a:p>
            <a:r>
              <a:rPr lang="en-US" sz="1800" dirty="0"/>
              <a:t>Guarantees can stabilize emotion and behavior. </a:t>
            </a:r>
          </a:p>
        </p:txBody>
      </p:sp>
    </p:spTree>
    <p:extLst>
      <p:ext uri="{BB962C8B-B14F-4D97-AF65-F5344CB8AC3E}">
        <p14:creationId xmlns:p14="http://schemas.microsoft.com/office/powerpoint/2010/main" val="270331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22410-A8FF-D8F7-6CB7-324A21AB9EAB}"/>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0CDD1381-50D5-D3B8-1E47-FA5F68C91033}"/>
              </a:ext>
            </a:extLst>
          </p:cNvPr>
          <p:cNvSpPr>
            <a:spLocks noGrp="1"/>
          </p:cNvSpPr>
          <p:nvPr>
            <p:ph type="body" sz="quarter" idx="10"/>
          </p:nvPr>
        </p:nvSpPr>
        <p:spPr>
          <a:xfrm>
            <a:off x="658368" y="3039527"/>
            <a:ext cx="10761471" cy="1337715"/>
          </a:xfrm>
        </p:spPr>
        <p:txBody>
          <a:bodyPr/>
          <a:lstStyle/>
          <a:p>
            <a:pPr>
              <a:lnSpc>
                <a:spcPct val="100000"/>
              </a:lnSpc>
              <a:spcBef>
                <a:spcPts val="0"/>
              </a:spcBef>
            </a:pPr>
            <a:r>
              <a:rPr lang="en-US" sz="7200" dirty="0"/>
              <a:t>Thank you!</a:t>
            </a:r>
            <a:endParaRPr lang="en-US" sz="7200" i="1" dirty="0"/>
          </a:p>
        </p:txBody>
      </p:sp>
    </p:spTree>
    <p:extLst>
      <p:ext uri="{BB962C8B-B14F-4D97-AF65-F5344CB8AC3E}">
        <p14:creationId xmlns:p14="http://schemas.microsoft.com/office/powerpoint/2010/main" val="3852158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Cathedral with solid fill">
            <a:extLst>
              <a:ext uri="{FF2B5EF4-FFF2-40B4-BE49-F238E27FC236}">
                <a16:creationId xmlns:a16="http://schemas.microsoft.com/office/drawing/2014/main" id="{CCDAF1F9-46F4-F724-2865-B9A5FD1706D3}"/>
              </a:ext>
            </a:extLst>
          </p:cNvPr>
          <p:cNvPicPr>
            <a:picLocks noChangeAspect="1"/>
          </p:cNvPicPr>
          <p:nvPr/>
        </p:nvPicPr>
        <p:blipFill>
          <a:blip r:embed="rId3">
            <a:extLst>
              <a:ext uri="{96DAC541-7B7A-43D3-8B79-37D633B846F1}">
                <asvg:svgBlip xmlns:asvg="http://schemas.microsoft.com/office/drawing/2016/SVG/main" r:embed="rId4"/>
              </a:ext>
            </a:extLst>
          </a:blip>
          <a:srcRect l="12163" b="2862"/>
          <a:stretch>
            <a:fillRect/>
          </a:stretch>
        </p:blipFill>
        <p:spPr>
          <a:xfrm>
            <a:off x="7451678" y="1864285"/>
            <a:ext cx="3176565" cy="3512933"/>
          </a:xfrm>
          <a:prstGeom prst="rect">
            <a:avLst/>
          </a:prstGeom>
        </p:spPr>
      </p:pic>
      <p:sp>
        <p:nvSpPr>
          <p:cNvPr id="15" name="Title 14">
            <a:extLst>
              <a:ext uri="{FF2B5EF4-FFF2-40B4-BE49-F238E27FC236}">
                <a16:creationId xmlns:a16="http://schemas.microsoft.com/office/drawing/2014/main" id="{DF25F030-D820-26AB-4993-CBDBDC437C89}"/>
              </a:ext>
            </a:extLst>
          </p:cNvPr>
          <p:cNvSpPr>
            <a:spLocks noGrp="1"/>
          </p:cNvSpPr>
          <p:nvPr>
            <p:ph type="ctrTitle"/>
          </p:nvPr>
        </p:nvSpPr>
        <p:spPr>
          <a:xfrm>
            <a:off x="768096" y="1243584"/>
            <a:ext cx="5537170" cy="2258568"/>
          </a:xfrm>
        </p:spPr>
        <p:txBody>
          <a:bodyPr anchor="t"/>
          <a:lstStyle/>
          <a:p>
            <a:r>
              <a:rPr lang="en-US" dirty="0"/>
              <a:t>“My life has been full of terrible misfortunes, most of which never happened.”</a:t>
            </a:r>
          </a:p>
        </p:txBody>
      </p:sp>
      <p:sp>
        <p:nvSpPr>
          <p:cNvPr id="20" name="Text Placeholder 19">
            <a:extLst>
              <a:ext uri="{FF2B5EF4-FFF2-40B4-BE49-F238E27FC236}">
                <a16:creationId xmlns:a16="http://schemas.microsoft.com/office/drawing/2014/main" id="{1214BA77-6CFC-8EBC-130E-74C905031702}"/>
              </a:ext>
            </a:extLst>
          </p:cNvPr>
          <p:cNvSpPr>
            <a:spLocks noGrp="1"/>
          </p:cNvSpPr>
          <p:nvPr>
            <p:ph type="body" sz="quarter" idx="14"/>
          </p:nvPr>
        </p:nvSpPr>
        <p:spPr/>
        <p:txBody>
          <a:bodyPr/>
          <a:lstStyle/>
          <a:p>
            <a:r>
              <a:rPr lang="en-US" dirty="0"/>
              <a:t>French Philosopher, 1533 - 1592</a:t>
            </a:r>
          </a:p>
        </p:txBody>
      </p:sp>
      <p:sp>
        <p:nvSpPr>
          <p:cNvPr id="19" name="Text Placeholder 18">
            <a:extLst>
              <a:ext uri="{FF2B5EF4-FFF2-40B4-BE49-F238E27FC236}">
                <a16:creationId xmlns:a16="http://schemas.microsoft.com/office/drawing/2014/main" id="{B3A54F90-4BDA-9272-E5DE-1AF97C2E8A71}"/>
              </a:ext>
            </a:extLst>
          </p:cNvPr>
          <p:cNvSpPr>
            <a:spLocks noGrp="1"/>
          </p:cNvSpPr>
          <p:nvPr>
            <p:ph type="body" sz="quarter" idx="13"/>
          </p:nvPr>
        </p:nvSpPr>
        <p:spPr>
          <a:xfrm>
            <a:off x="7536733" y="1554481"/>
            <a:ext cx="4028901" cy="3307773"/>
          </a:xfrm>
        </p:spPr>
        <p:txBody>
          <a:bodyPr anchor="b"/>
          <a:lstStyle/>
          <a:p>
            <a:pPr algn="r"/>
            <a:r>
              <a:rPr lang="en-US" sz="3200" dirty="0"/>
              <a:t>Michel de </a:t>
            </a:r>
          </a:p>
          <a:p>
            <a:pPr algn="r"/>
            <a:r>
              <a:rPr lang="en-US" sz="3200" dirty="0"/>
              <a:t>Montaigne</a:t>
            </a:r>
          </a:p>
        </p:txBody>
      </p:sp>
    </p:spTree>
    <p:extLst>
      <p:ext uri="{BB962C8B-B14F-4D97-AF65-F5344CB8AC3E}">
        <p14:creationId xmlns:p14="http://schemas.microsoft.com/office/powerpoint/2010/main" val="2211488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Shape 65">
            <a:extLst>
              <a:ext uri="{FF2B5EF4-FFF2-40B4-BE49-F238E27FC236}">
                <a16:creationId xmlns:a16="http://schemas.microsoft.com/office/drawing/2014/main" id="{57FB557C-736B-1259-89D3-FE0CE5848EA3}"/>
              </a:ext>
            </a:extLst>
          </p:cNvPr>
          <p:cNvSpPr/>
          <p:nvPr/>
        </p:nvSpPr>
        <p:spPr>
          <a:xfrm>
            <a:off x="7209322" y="2805466"/>
            <a:ext cx="635267" cy="1049153"/>
          </a:xfrm>
          <a:custGeom>
            <a:avLst/>
            <a:gdLst>
              <a:gd name="csX0" fmla="*/ 0 w 635267"/>
              <a:gd name="csY0" fmla="*/ 9625 h 1049153"/>
              <a:gd name="csX1" fmla="*/ 635267 w 635267"/>
              <a:gd name="csY1" fmla="*/ 0 h 1049153"/>
              <a:gd name="csX2" fmla="*/ 635267 w 635267"/>
              <a:gd name="csY2" fmla="*/ 67377 h 1049153"/>
              <a:gd name="csX3" fmla="*/ 635267 w 635267"/>
              <a:gd name="csY3" fmla="*/ 1049153 h 1049153"/>
              <a:gd name="csX4" fmla="*/ 558265 w 635267"/>
              <a:gd name="csY4" fmla="*/ 875899 h 1049153"/>
              <a:gd name="csX5" fmla="*/ 0 w 635267"/>
              <a:gd name="csY5" fmla="*/ 9625 h 1049153"/>
            </a:gdLst>
            <a:ahLst/>
            <a:cxnLst>
              <a:cxn ang="0">
                <a:pos x="csX0" y="csY0"/>
              </a:cxn>
              <a:cxn ang="0">
                <a:pos x="csX1" y="csY1"/>
              </a:cxn>
              <a:cxn ang="0">
                <a:pos x="csX2" y="csY2"/>
              </a:cxn>
              <a:cxn ang="0">
                <a:pos x="csX3" y="csY3"/>
              </a:cxn>
              <a:cxn ang="0">
                <a:pos x="csX4" y="csY4"/>
              </a:cxn>
              <a:cxn ang="0">
                <a:pos x="csX5" y="csY5"/>
              </a:cxn>
            </a:cxnLst>
            <a:rect l="l" t="t" r="r" b="b"/>
            <a:pathLst>
              <a:path w="635267" h="1049153">
                <a:moveTo>
                  <a:pt x="0" y="9625"/>
                </a:moveTo>
                <a:lnTo>
                  <a:pt x="635267" y="0"/>
                </a:lnTo>
                <a:lnTo>
                  <a:pt x="635267" y="67377"/>
                </a:lnTo>
                <a:lnTo>
                  <a:pt x="635267" y="1049153"/>
                </a:lnTo>
                <a:cubicBezTo>
                  <a:pt x="609600" y="991402"/>
                  <a:pt x="648101" y="1034716"/>
                  <a:pt x="558265" y="875899"/>
                </a:cubicBezTo>
                <a:lnTo>
                  <a:pt x="0" y="9625"/>
                </a:lnTo>
                <a:close/>
              </a:path>
            </a:pathLst>
          </a:custGeom>
          <a:solidFill>
            <a:srgbClr val="586F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FD5EF0FF-B480-1A8A-7B7C-EAF8451A5220}"/>
              </a:ext>
            </a:extLst>
          </p:cNvPr>
          <p:cNvSpPr/>
          <p:nvPr/>
        </p:nvSpPr>
        <p:spPr>
          <a:xfrm>
            <a:off x="3770853" y="2795840"/>
            <a:ext cx="2139696" cy="1335024"/>
          </a:xfrm>
          <a:custGeom>
            <a:avLst/>
            <a:gdLst>
              <a:gd name="csX0" fmla="*/ 0 w 2098308"/>
              <a:gd name="csY0" fmla="*/ 0 h 1320470"/>
              <a:gd name="csX1" fmla="*/ 2098308 w 2098308"/>
              <a:gd name="csY1" fmla="*/ 9626 h 1320470"/>
              <a:gd name="csX2" fmla="*/ 2030931 w 2098308"/>
              <a:gd name="csY2" fmla="*/ 57752 h 1320470"/>
              <a:gd name="csX3" fmla="*/ 1953929 w 2098308"/>
              <a:gd name="csY3" fmla="*/ 163630 h 1320470"/>
              <a:gd name="csX4" fmla="*/ 1684421 w 2098308"/>
              <a:gd name="csY4" fmla="*/ 539015 h 1320470"/>
              <a:gd name="csX5" fmla="*/ 1164657 w 2098308"/>
              <a:gd name="csY5" fmla="*/ 1135781 h 1320470"/>
              <a:gd name="csX6" fmla="*/ 924026 w 2098308"/>
              <a:gd name="csY6" fmla="*/ 1309036 h 1320470"/>
              <a:gd name="csX7" fmla="*/ 798897 w 2098308"/>
              <a:gd name="csY7" fmla="*/ 1289786 h 1320470"/>
              <a:gd name="csX8" fmla="*/ 616017 w 2098308"/>
              <a:gd name="csY8" fmla="*/ 1174283 h 1320470"/>
              <a:gd name="csX9" fmla="*/ 375386 w 2098308"/>
              <a:gd name="csY9" fmla="*/ 721895 h 1320470"/>
              <a:gd name="csX10" fmla="*/ 77003 w 2098308"/>
              <a:gd name="csY10" fmla="*/ 77003 h 1320470"/>
              <a:gd name="csX11" fmla="*/ 0 w 2098308"/>
              <a:gd name="csY11" fmla="*/ 0 h 13204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098308" h="1320470">
                <a:moveTo>
                  <a:pt x="0" y="0"/>
                </a:moveTo>
                <a:lnTo>
                  <a:pt x="2098308" y="9626"/>
                </a:lnTo>
                <a:lnTo>
                  <a:pt x="2030931" y="57752"/>
                </a:lnTo>
                <a:lnTo>
                  <a:pt x="1953929" y="163630"/>
                </a:lnTo>
                <a:cubicBezTo>
                  <a:pt x="1896177" y="243841"/>
                  <a:pt x="1815966" y="376990"/>
                  <a:pt x="1684421" y="539015"/>
                </a:cubicBezTo>
                <a:cubicBezTo>
                  <a:pt x="1552876" y="701040"/>
                  <a:pt x="1291390" y="1007444"/>
                  <a:pt x="1164657" y="1135781"/>
                </a:cubicBezTo>
                <a:cubicBezTo>
                  <a:pt x="1037925" y="1264118"/>
                  <a:pt x="984986" y="1283369"/>
                  <a:pt x="924026" y="1309036"/>
                </a:cubicBezTo>
                <a:cubicBezTo>
                  <a:pt x="863066" y="1334704"/>
                  <a:pt x="850232" y="1312245"/>
                  <a:pt x="798897" y="1289786"/>
                </a:cubicBezTo>
                <a:cubicBezTo>
                  <a:pt x="747562" y="1267327"/>
                  <a:pt x="686602" y="1268932"/>
                  <a:pt x="616017" y="1174283"/>
                </a:cubicBezTo>
                <a:cubicBezTo>
                  <a:pt x="545432" y="1079635"/>
                  <a:pt x="465222" y="904775"/>
                  <a:pt x="375386" y="721895"/>
                </a:cubicBezTo>
                <a:cubicBezTo>
                  <a:pt x="285550" y="539015"/>
                  <a:pt x="181276" y="308009"/>
                  <a:pt x="77003" y="77003"/>
                </a:cubicBezTo>
                <a:lnTo>
                  <a:pt x="0" y="0"/>
                </a:lnTo>
                <a:close/>
              </a:path>
            </a:pathLst>
          </a:custGeom>
          <a:solidFill>
            <a:srgbClr val="586F9B"/>
          </a:solidFill>
          <a:ln>
            <a:solidFill>
              <a:srgbClr val="A350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4B30858D-B712-C055-603B-772C0E74D46A}"/>
              </a:ext>
            </a:extLst>
          </p:cNvPr>
          <p:cNvSpPr/>
          <p:nvPr/>
        </p:nvSpPr>
        <p:spPr>
          <a:xfrm>
            <a:off x="1118781" y="2791057"/>
            <a:ext cx="2165684" cy="1333154"/>
          </a:xfrm>
          <a:custGeom>
            <a:avLst/>
            <a:gdLst>
              <a:gd name="csX0" fmla="*/ 0 w 2165684"/>
              <a:gd name="csY0" fmla="*/ 33342 h 1342461"/>
              <a:gd name="csX1" fmla="*/ 2165684 w 2165684"/>
              <a:gd name="csY1" fmla="*/ 33342 h 1342461"/>
              <a:gd name="csX2" fmla="*/ 1828800 w 2165684"/>
              <a:gd name="csY2" fmla="*/ 427977 h 1342461"/>
              <a:gd name="csX3" fmla="*/ 1559292 w 2165684"/>
              <a:gd name="csY3" fmla="*/ 832239 h 1342461"/>
              <a:gd name="csX4" fmla="*/ 1260909 w 2165684"/>
              <a:gd name="csY4" fmla="*/ 1226874 h 1342461"/>
              <a:gd name="csX5" fmla="*/ 1049153 w 2165684"/>
              <a:gd name="csY5" fmla="*/ 1332752 h 1342461"/>
              <a:gd name="csX6" fmla="*/ 847023 w 2165684"/>
              <a:gd name="csY6" fmla="*/ 1303876 h 1342461"/>
              <a:gd name="csX7" fmla="*/ 558265 w 2165684"/>
              <a:gd name="csY7" fmla="*/ 1034369 h 1342461"/>
              <a:gd name="csX8" fmla="*/ 259882 w 2165684"/>
              <a:gd name="csY8" fmla="*/ 591607 h 1342461"/>
              <a:gd name="csX9" fmla="*/ 134753 w 2165684"/>
              <a:gd name="csY9" fmla="*/ 302849 h 1342461"/>
              <a:gd name="csX10" fmla="*/ 0 w 2165684"/>
              <a:gd name="csY10" fmla="*/ 33342 h 13424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165684" h="1342461">
                <a:moveTo>
                  <a:pt x="0" y="33342"/>
                </a:moveTo>
                <a:cubicBezTo>
                  <a:pt x="930442" y="4466"/>
                  <a:pt x="1860884" y="-24409"/>
                  <a:pt x="2165684" y="33342"/>
                </a:cubicBezTo>
                <a:cubicBezTo>
                  <a:pt x="2053389" y="164887"/>
                  <a:pt x="1929865" y="294828"/>
                  <a:pt x="1828800" y="427977"/>
                </a:cubicBezTo>
                <a:cubicBezTo>
                  <a:pt x="1727735" y="561126"/>
                  <a:pt x="1653940" y="699090"/>
                  <a:pt x="1559292" y="832239"/>
                </a:cubicBezTo>
                <a:cubicBezTo>
                  <a:pt x="1464644" y="965388"/>
                  <a:pt x="1345932" y="1143455"/>
                  <a:pt x="1260909" y="1226874"/>
                </a:cubicBezTo>
                <a:cubicBezTo>
                  <a:pt x="1175886" y="1310293"/>
                  <a:pt x="1118134" y="1319918"/>
                  <a:pt x="1049153" y="1332752"/>
                </a:cubicBezTo>
                <a:cubicBezTo>
                  <a:pt x="980172" y="1345586"/>
                  <a:pt x="928838" y="1353606"/>
                  <a:pt x="847023" y="1303876"/>
                </a:cubicBezTo>
                <a:cubicBezTo>
                  <a:pt x="765208" y="1254146"/>
                  <a:pt x="656122" y="1153080"/>
                  <a:pt x="558265" y="1034369"/>
                </a:cubicBezTo>
                <a:cubicBezTo>
                  <a:pt x="460408" y="915658"/>
                  <a:pt x="330467" y="713527"/>
                  <a:pt x="259882" y="591607"/>
                </a:cubicBezTo>
                <a:cubicBezTo>
                  <a:pt x="189297" y="469687"/>
                  <a:pt x="160420" y="371830"/>
                  <a:pt x="134753" y="302849"/>
                </a:cubicBezTo>
                <a:lnTo>
                  <a:pt x="0" y="33342"/>
                </a:lnTo>
                <a:close/>
              </a:path>
            </a:pathLst>
          </a:custGeom>
          <a:solidFill>
            <a:srgbClr val="586F9B"/>
          </a:solidFill>
          <a:ln>
            <a:solidFill>
              <a:srgbClr val="A350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B826454-D99C-B41B-3D01-1E9B5873CCC3}"/>
              </a:ext>
            </a:extLst>
          </p:cNvPr>
          <p:cNvSpPr>
            <a:spLocks noGrp="1"/>
          </p:cNvSpPr>
          <p:nvPr>
            <p:ph type="title"/>
          </p:nvPr>
        </p:nvSpPr>
        <p:spPr/>
        <p:txBody>
          <a:bodyPr/>
          <a:lstStyle/>
          <a:p>
            <a:r>
              <a:rPr lang="en-US" dirty="0"/>
              <a:t>The Certainty Gap</a:t>
            </a:r>
          </a:p>
        </p:txBody>
      </p:sp>
      <p:sp>
        <p:nvSpPr>
          <p:cNvPr id="8" name="Text Placeholder 7">
            <a:extLst>
              <a:ext uri="{FF2B5EF4-FFF2-40B4-BE49-F238E27FC236}">
                <a16:creationId xmlns:a16="http://schemas.microsoft.com/office/drawing/2014/main" id="{1251679F-7816-7204-57A5-036C910AF2F4}"/>
              </a:ext>
            </a:extLst>
          </p:cNvPr>
          <p:cNvSpPr>
            <a:spLocks noGrp="1"/>
          </p:cNvSpPr>
          <p:nvPr>
            <p:ph type="body" sz="quarter" idx="13"/>
          </p:nvPr>
        </p:nvSpPr>
        <p:spPr/>
        <p:txBody>
          <a:bodyPr/>
          <a:lstStyle/>
          <a:p>
            <a:r>
              <a:rPr lang="en-US" dirty="0"/>
              <a:t>We build financial plans for markets. Clients experience the moments.</a:t>
            </a:r>
          </a:p>
        </p:txBody>
      </p:sp>
      <p:cxnSp>
        <p:nvCxnSpPr>
          <p:cNvPr id="10" name="Straight Connector 9">
            <a:extLst>
              <a:ext uri="{FF2B5EF4-FFF2-40B4-BE49-F238E27FC236}">
                <a16:creationId xmlns:a16="http://schemas.microsoft.com/office/drawing/2014/main" id="{5CE927A9-2578-B11C-0F9C-05A10650A644}"/>
              </a:ext>
            </a:extLst>
          </p:cNvPr>
          <p:cNvCxnSpPr>
            <a:cxnSpLocks/>
          </p:cNvCxnSpPr>
          <p:nvPr/>
        </p:nvCxnSpPr>
        <p:spPr>
          <a:xfrm>
            <a:off x="1040905" y="2288825"/>
            <a:ext cx="0" cy="3118981"/>
          </a:xfrm>
          <a:prstGeom prst="line">
            <a:avLst/>
          </a:prstGeom>
          <a:ln w="19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898458E-4E27-268A-9220-A1762FD0BFE5}"/>
              </a:ext>
            </a:extLst>
          </p:cNvPr>
          <p:cNvCxnSpPr>
            <a:cxnSpLocks/>
          </p:cNvCxnSpPr>
          <p:nvPr/>
        </p:nvCxnSpPr>
        <p:spPr>
          <a:xfrm flipH="1">
            <a:off x="1040905" y="5407806"/>
            <a:ext cx="7026223" cy="0"/>
          </a:xfrm>
          <a:prstGeom prst="line">
            <a:avLst/>
          </a:prstGeom>
          <a:ln w="19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5E91245-0D78-0C7A-5A45-51941486D9AC}"/>
              </a:ext>
            </a:extLst>
          </p:cNvPr>
          <p:cNvSpPr txBox="1"/>
          <p:nvPr/>
        </p:nvSpPr>
        <p:spPr>
          <a:xfrm>
            <a:off x="4267074" y="5495488"/>
            <a:ext cx="553357" cy="276999"/>
          </a:xfrm>
          <a:prstGeom prst="rect">
            <a:avLst/>
          </a:prstGeom>
          <a:noFill/>
        </p:spPr>
        <p:txBody>
          <a:bodyPr wrap="none" rtlCol="0">
            <a:spAutoFit/>
          </a:bodyPr>
          <a:lstStyle/>
          <a:p>
            <a:pPr algn="ctr"/>
            <a:r>
              <a:rPr lang="en-US" sz="1200" dirty="0">
                <a:solidFill>
                  <a:schemeClr val="accent1"/>
                </a:solidFill>
              </a:rPr>
              <a:t>TIME</a:t>
            </a:r>
          </a:p>
        </p:txBody>
      </p:sp>
      <p:sp>
        <p:nvSpPr>
          <p:cNvPr id="19" name="TextBox 18">
            <a:extLst>
              <a:ext uri="{FF2B5EF4-FFF2-40B4-BE49-F238E27FC236}">
                <a16:creationId xmlns:a16="http://schemas.microsoft.com/office/drawing/2014/main" id="{86649BCB-941A-3109-B149-3C62FF03ACE9}"/>
              </a:ext>
            </a:extLst>
          </p:cNvPr>
          <p:cNvSpPr txBox="1"/>
          <p:nvPr/>
        </p:nvSpPr>
        <p:spPr>
          <a:xfrm rot="16200000">
            <a:off x="211338" y="3709816"/>
            <a:ext cx="1200970" cy="276999"/>
          </a:xfrm>
          <a:prstGeom prst="rect">
            <a:avLst/>
          </a:prstGeom>
          <a:noFill/>
        </p:spPr>
        <p:txBody>
          <a:bodyPr wrap="none" rtlCol="0">
            <a:spAutoFit/>
          </a:bodyPr>
          <a:lstStyle/>
          <a:p>
            <a:r>
              <a:rPr lang="en-US" sz="1200" dirty="0">
                <a:solidFill>
                  <a:schemeClr val="accent1"/>
                </a:solidFill>
              </a:rPr>
              <a:t>CONFIDENCE</a:t>
            </a:r>
          </a:p>
        </p:txBody>
      </p:sp>
      <p:cxnSp>
        <p:nvCxnSpPr>
          <p:cNvPr id="22" name="Straight Connector 21">
            <a:extLst>
              <a:ext uri="{FF2B5EF4-FFF2-40B4-BE49-F238E27FC236}">
                <a16:creationId xmlns:a16="http://schemas.microsoft.com/office/drawing/2014/main" id="{37B59785-CDB2-998E-1859-0FFAB56DC1BE}"/>
              </a:ext>
            </a:extLst>
          </p:cNvPr>
          <p:cNvCxnSpPr>
            <a:cxnSpLocks/>
          </p:cNvCxnSpPr>
          <p:nvPr/>
        </p:nvCxnSpPr>
        <p:spPr>
          <a:xfrm flipH="1">
            <a:off x="1114060" y="2791057"/>
            <a:ext cx="6953068" cy="0"/>
          </a:xfrm>
          <a:prstGeom prst="line">
            <a:avLst/>
          </a:prstGeom>
          <a:ln w="57150">
            <a:solidFill>
              <a:srgbClr val="76987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3ADC151-DB3F-6A46-EB96-F240C87D1FEB}"/>
              </a:ext>
            </a:extLst>
          </p:cNvPr>
          <p:cNvSpPr txBox="1"/>
          <p:nvPr/>
        </p:nvSpPr>
        <p:spPr>
          <a:xfrm>
            <a:off x="488946" y="2333787"/>
            <a:ext cx="569388" cy="276999"/>
          </a:xfrm>
          <a:prstGeom prst="rect">
            <a:avLst/>
          </a:prstGeom>
          <a:noFill/>
        </p:spPr>
        <p:txBody>
          <a:bodyPr wrap="none" rtlCol="0">
            <a:spAutoFit/>
          </a:bodyPr>
          <a:lstStyle/>
          <a:p>
            <a:pPr algn="r"/>
            <a:r>
              <a:rPr lang="en-US" sz="1200" b="1" dirty="0">
                <a:solidFill>
                  <a:schemeClr val="accent1"/>
                </a:solidFill>
              </a:rPr>
              <a:t>HIGH</a:t>
            </a:r>
          </a:p>
        </p:txBody>
      </p:sp>
      <p:sp>
        <p:nvSpPr>
          <p:cNvPr id="35" name="TextBox 34">
            <a:extLst>
              <a:ext uri="{FF2B5EF4-FFF2-40B4-BE49-F238E27FC236}">
                <a16:creationId xmlns:a16="http://schemas.microsoft.com/office/drawing/2014/main" id="{4225D4F0-D2EE-0C20-CCF7-90A258E7520B}"/>
              </a:ext>
            </a:extLst>
          </p:cNvPr>
          <p:cNvSpPr txBox="1"/>
          <p:nvPr/>
        </p:nvSpPr>
        <p:spPr>
          <a:xfrm>
            <a:off x="512992" y="5151089"/>
            <a:ext cx="545342" cy="276999"/>
          </a:xfrm>
          <a:prstGeom prst="rect">
            <a:avLst/>
          </a:prstGeom>
          <a:noFill/>
        </p:spPr>
        <p:txBody>
          <a:bodyPr wrap="none" rtlCol="0">
            <a:spAutoFit/>
          </a:bodyPr>
          <a:lstStyle/>
          <a:p>
            <a:pPr algn="r"/>
            <a:r>
              <a:rPr lang="en-US" sz="1200" b="1" dirty="0">
                <a:solidFill>
                  <a:schemeClr val="accent1"/>
                </a:solidFill>
              </a:rPr>
              <a:t>LOW</a:t>
            </a:r>
          </a:p>
        </p:txBody>
      </p:sp>
      <p:sp>
        <p:nvSpPr>
          <p:cNvPr id="39" name="Freeform: Shape 38">
            <a:extLst>
              <a:ext uri="{FF2B5EF4-FFF2-40B4-BE49-F238E27FC236}">
                <a16:creationId xmlns:a16="http://schemas.microsoft.com/office/drawing/2014/main" id="{40346B24-E292-FF4F-7DDC-256BAA8C2B48}"/>
              </a:ext>
            </a:extLst>
          </p:cNvPr>
          <p:cNvSpPr/>
          <p:nvPr/>
        </p:nvSpPr>
        <p:spPr>
          <a:xfrm>
            <a:off x="1114060" y="2333787"/>
            <a:ext cx="6853187" cy="1787735"/>
          </a:xfrm>
          <a:custGeom>
            <a:avLst/>
            <a:gdLst>
              <a:gd name="csX0" fmla="*/ 0 w 6853187"/>
              <a:gd name="csY0" fmla="*/ 510146 h 1936171"/>
              <a:gd name="csX1" fmla="*/ 1029903 w 6853187"/>
              <a:gd name="csY1" fmla="*/ 1925060 h 1936171"/>
              <a:gd name="csX2" fmla="*/ 2435191 w 6853187"/>
              <a:gd name="csY2" fmla="*/ 346517 h 1936171"/>
              <a:gd name="csX3" fmla="*/ 3561347 w 6853187"/>
              <a:gd name="csY3" fmla="*/ 1934685 h 1936171"/>
              <a:gd name="csX4" fmla="*/ 5370896 w 6853187"/>
              <a:gd name="csY4" fmla="*/ 8 h 1936171"/>
              <a:gd name="csX5" fmla="*/ 6853187 w 6853187"/>
              <a:gd name="csY5" fmla="*/ 1915435 h 1936171"/>
            </a:gdLst>
            <a:ahLst/>
            <a:cxnLst>
              <a:cxn ang="0">
                <a:pos x="csX0" y="csY0"/>
              </a:cxn>
              <a:cxn ang="0">
                <a:pos x="csX1" y="csY1"/>
              </a:cxn>
              <a:cxn ang="0">
                <a:pos x="csX2" y="csY2"/>
              </a:cxn>
              <a:cxn ang="0">
                <a:pos x="csX3" y="csY3"/>
              </a:cxn>
              <a:cxn ang="0">
                <a:pos x="csX4" y="csY4"/>
              </a:cxn>
              <a:cxn ang="0">
                <a:pos x="csX5" y="csY5"/>
              </a:cxn>
            </a:cxnLst>
            <a:rect l="l" t="t" r="r" b="b"/>
            <a:pathLst>
              <a:path w="6853187" h="1936171">
                <a:moveTo>
                  <a:pt x="0" y="510146"/>
                </a:moveTo>
                <a:cubicBezTo>
                  <a:pt x="312019" y="1231238"/>
                  <a:pt x="624038" y="1952331"/>
                  <a:pt x="1029903" y="1925060"/>
                </a:cubicBezTo>
                <a:cubicBezTo>
                  <a:pt x="1435768" y="1897789"/>
                  <a:pt x="2013284" y="344913"/>
                  <a:pt x="2435191" y="346517"/>
                </a:cubicBezTo>
                <a:cubicBezTo>
                  <a:pt x="2857098" y="348121"/>
                  <a:pt x="3072063" y="1992436"/>
                  <a:pt x="3561347" y="1934685"/>
                </a:cubicBezTo>
                <a:cubicBezTo>
                  <a:pt x="4050631" y="1876934"/>
                  <a:pt x="4822256" y="3216"/>
                  <a:pt x="5370896" y="8"/>
                </a:cubicBezTo>
                <a:cubicBezTo>
                  <a:pt x="5919536" y="-3200"/>
                  <a:pt x="6386361" y="956117"/>
                  <a:pt x="6853187" y="1915435"/>
                </a:cubicBezTo>
              </a:path>
            </a:pathLst>
          </a:custGeom>
          <a:noFill/>
          <a:ln w="57150">
            <a:solidFill>
              <a:srgbClr val="C4687D"/>
            </a:solidFill>
            <a:headEnd type="oval" w="sm" len="sm"/>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F9892F-82C2-DC0B-7023-3FC39A6F5E26}"/>
              </a:ext>
            </a:extLst>
          </p:cNvPr>
          <p:cNvSpPr txBox="1"/>
          <p:nvPr/>
        </p:nvSpPr>
        <p:spPr>
          <a:xfrm>
            <a:off x="9238536" y="4150563"/>
            <a:ext cx="1959591" cy="553998"/>
          </a:xfrm>
          <a:prstGeom prst="rect">
            <a:avLst/>
          </a:prstGeom>
          <a:noFill/>
        </p:spPr>
        <p:txBody>
          <a:bodyPr wrap="square" rtlCol="0">
            <a:spAutoFit/>
          </a:bodyPr>
          <a:lstStyle/>
          <a:p>
            <a:r>
              <a:rPr lang="en-US" sz="1000" b="1" dirty="0">
                <a:solidFill>
                  <a:srgbClr val="769870"/>
                </a:solidFill>
              </a:rPr>
              <a:t>Plan Confidence (On Paper)</a:t>
            </a:r>
          </a:p>
          <a:p>
            <a:r>
              <a:rPr lang="en-US" sz="1000" dirty="0">
                <a:solidFill>
                  <a:schemeClr val="tx2"/>
                </a:solidFill>
              </a:rPr>
              <a:t>Built on sound, long-term strategies &amp; probabilities</a:t>
            </a:r>
          </a:p>
        </p:txBody>
      </p:sp>
      <p:sp>
        <p:nvSpPr>
          <p:cNvPr id="43" name="TextBox 42">
            <a:extLst>
              <a:ext uri="{FF2B5EF4-FFF2-40B4-BE49-F238E27FC236}">
                <a16:creationId xmlns:a16="http://schemas.microsoft.com/office/drawing/2014/main" id="{5437C124-A2C6-D29E-2635-8C2F6292FF5F}"/>
              </a:ext>
            </a:extLst>
          </p:cNvPr>
          <p:cNvSpPr txBox="1"/>
          <p:nvPr/>
        </p:nvSpPr>
        <p:spPr>
          <a:xfrm>
            <a:off x="9238536" y="4744753"/>
            <a:ext cx="2008192" cy="553998"/>
          </a:xfrm>
          <a:prstGeom prst="rect">
            <a:avLst/>
          </a:prstGeom>
          <a:noFill/>
        </p:spPr>
        <p:txBody>
          <a:bodyPr wrap="square" rtlCol="0">
            <a:spAutoFit/>
          </a:bodyPr>
          <a:lstStyle/>
          <a:p>
            <a:r>
              <a:rPr lang="en-US" sz="1000" b="1" dirty="0">
                <a:solidFill>
                  <a:srgbClr val="C4687D"/>
                </a:solidFill>
              </a:rPr>
              <a:t>Client Confidence (In Reality)</a:t>
            </a:r>
          </a:p>
          <a:p>
            <a:r>
              <a:rPr lang="en-US" sz="1000" dirty="0">
                <a:solidFill>
                  <a:schemeClr val="tx2"/>
                </a:solidFill>
              </a:rPr>
              <a:t>Driven by emotions, headlines, &amp; short-term events</a:t>
            </a:r>
          </a:p>
        </p:txBody>
      </p:sp>
      <p:cxnSp>
        <p:nvCxnSpPr>
          <p:cNvPr id="45" name="Straight Connector 44">
            <a:extLst>
              <a:ext uri="{FF2B5EF4-FFF2-40B4-BE49-F238E27FC236}">
                <a16:creationId xmlns:a16="http://schemas.microsoft.com/office/drawing/2014/main" id="{8F429CAC-8750-BF3A-7999-DC4146D10F17}"/>
              </a:ext>
            </a:extLst>
          </p:cNvPr>
          <p:cNvCxnSpPr>
            <a:cxnSpLocks/>
            <a:endCxn id="49" idx="0"/>
          </p:cNvCxnSpPr>
          <p:nvPr/>
        </p:nvCxnSpPr>
        <p:spPr>
          <a:xfrm>
            <a:off x="2077006" y="4262870"/>
            <a:ext cx="0" cy="551300"/>
          </a:xfrm>
          <a:prstGeom prst="line">
            <a:avLst/>
          </a:prstGeom>
          <a:ln w="12700">
            <a:solidFill>
              <a:schemeClr val="accent3">
                <a:lumMod val="40000"/>
                <a:lumOff val="60000"/>
              </a:schemeClr>
            </a:solidFill>
            <a:headEnd type="oval" w="sm" len="sm"/>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26611C3-A773-BD94-FDD7-FA6BD85284C5}"/>
              </a:ext>
            </a:extLst>
          </p:cNvPr>
          <p:cNvSpPr txBox="1"/>
          <p:nvPr/>
        </p:nvSpPr>
        <p:spPr>
          <a:xfrm>
            <a:off x="1456693" y="4814170"/>
            <a:ext cx="1240626" cy="461665"/>
          </a:xfrm>
          <a:prstGeom prst="rect">
            <a:avLst/>
          </a:prstGeom>
          <a:noFill/>
        </p:spPr>
        <p:txBody>
          <a:bodyPr wrap="square" rtlCol="0">
            <a:spAutoFit/>
          </a:bodyPr>
          <a:lstStyle/>
          <a:p>
            <a:pPr algn="ctr"/>
            <a:r>
              <a:rPr lang="en-US" sz="1200" dirty="0">
                <a:solidFill>
                  <a:schemeClr val="accent1"/>
                </a:solidFill>
              </a:rPr>
              <a:t>Covid</a:t>
            </a:r>
            <a:br>
              <a:rPr lang="en-US" sz="1200" dirty="0">
                <a:solidFill>
                  <a:schemeClr val="accent1"/>
                </a:solidFill>
              </a:rPr>
            </a:br>
            <a:r>
              <a:rPr lang="en-US" sz="1200" dirty="0">
                <a:solidFill>
                  <a:schemeClr val="accent1"/>
                </a:solidFill>
              </a:rPr>
              <a:t>Shock</a:t>
            </a:r>
          </a:p>
        </p:txBody>
      </p:sp>
      <p:cxnSp>
        <p:nvCxnSpPr>
          <p:cNvPr id="50" name="Straight Connector 49">
            <a:extLst>
              <a:ext uri="{FF2B5EF4-FFF2-40B4-BE49-F238E27FC236}">
                <a16:creationId xmlns:a16="http://schemas.microsoft.com/office/drawing/2014/main" id="{1C286016-5F6F-D3F3-82A6-63A86B372D68}"/>
              </a:ext>
            </a:extLst>
          </p:cNvPr>
          <p:cNvCxnSpPr>
            <a:cxnSpLocks/>
            <a:endCxn id="51" idx="0"/>
          </p:cNvCxnSpPr>
          <p:nvPr/>
        </p:nvCxnSpPr>
        <p:spPr>
          <a:xfrm>
            <a:off x="3470974" y="2955954"/>
            <a:ext cx="0" cy="1854360"/>
          </a:xfrm>
          <a:prstGeom prst="line">
            <a:avLst/>
          </a:prstGeom>
          <a:ln w="12700">
            <a:solidFill>
              <a:schemeClr val="accent3">
                <a:lumMod val="40000"/>
                <a:lumOff val="60000"/>
              </a:schemeClr>
            </a:solidFill>
            <a:headEnd type="oval" w="sm" len="sm"/>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7C56A1F-22CE-986A-63AB-1DB70BA94A87}"/>
              </a:ext>
            </a:extLst>
          </p:cNvPr>
          <p:cNvSpPr txBox="1"/>
          <p:nvPr/>
        </p:nvSpPr>
        <p:spPr>
          <a:xfrm>
            <a:off x="2893473" y="4810314"/>
            <a:ext cx="1155002" cy="461665"/>
          </a:xfrm>
          <a:prstGeom prst="rect">
            <a:avLst/>
          </a:prstGeom>
          <a:noFill/>
        </p:spPr>
        <p:txBody>
          <a:bodyPr wrap="square" rtlCol="0">
            <a:spAutoFit/>
          </a:bodyPr>
          <a:lstStyle/>
          <a:p>
            <a:pPr algn="ctr"/>
            <a:r>
              <a:rPr lang="en-US" sz="1200" dirty="0">
                <a:solidFill>
                  <a:schemeClr val="accent1"/>
                </a:solidFill>
              </a:rPr>
              <a:t>Covid</a:t>
            </a:r>
            <a:br>
              <a:rPr lang="en-US" sz="1200" dirty="0">
                <a:solidFill>
                  <a:schemeClr val="accent1"/>
                </a:solidFill>
              </a:rPr>
            </a:br>
            <a:r>
              <a:rPr lang="en-US" sz="1200" dirty="0">
                <a:solidFill>
                  <a:schemeClr val="accent1"/>
                </a:solidFill>
              </a:rPr>
              <a:t>Rebound</a:t>
            </a:r>
          </a:p>
        </p:txBody>
      </p:sp>
      <p:cxnSp>
        <p:nvCxnSpPr>
          <p:cNvPr id="53" name="Straight Connector 52">
            <a:extLst>
              <a:ext uri="{FF2B5EF4-FFF2-40B4-BE49-F238E27FC236}">
                <a16:creationId xmlns:a16="http://schemas.microsoft.com/office/drawing/2014/main" id="{A0B5D206-9282-9DE1-569C-50358294106A}"/>
              </a:ext>
            </a:extLst>
          </p:cNvPr>
          <p:cNvCxnSpPr>
            <a:cxnSpLocks/>
            <a:endCxn id="54" idx="0"/>
          </p:cNvCxnSpPr>
          <p:nvPr/>
        </p:nvCxnSpPr>
        <p:spPr>
          <a:xfrm>
            <a:off x="4610752" y="4262870"/>
            <a:ext cx="0" cy="551300"/>
          </a:xfrm>
          <a:prstGeom prst="line">
            <a:avLst/>
          </a:prstGeom>
          <a:ln w="12700">
            <a:solidFill>
              <a:schemeClr val="accent3">
                <a:lumMod val="40000"/>
                <a:lumOff val="60000"/>
              </a:schemeClr>
            </a:solidFill>
            <a:headEnd type="oval" w="sm" len="sm"/>
            <a:tailEnd type="non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BED0961-35ED-C72D-A5C0-9D01CA779501}"/>
              </a:ext>
            </a:extLst>
          </p:cNvPr>
          <p:cNvSpPr txBox="1"/>
          <p:nvPr/>
        </p:nvSpPr>
        <p:spPr>
          <a:xfrm>
            <a:off x="3799640" y="4814170"/>
            <a:ext cx="1622224" cy="461665"/>
          </a:xfrm>
          <a:prstGeom prst="rect">
            <a:avLst/>
          </a:prstGeom>
          <a:noFill/>
        </p:spPr>
        <p:txBody>
          <a:bodyPr wrap="square" rtlCol="0">
            <a:spAutoFit/>
          </a:bodyPr>
          <a:lstStyle/>
          <a:p>
            <a:pPr algn="ctr"/>
            <a:r>
              <a:rPr lang="en-US" sz="1200" dirty="0">
                <a:solidFill>
                  <a:schemeClr val="accent1"/>
                </a:solidFill>
              </a:rPr>
              <a:t>High Inflation </a:t>
            </a:r>
          </a:p>
          <a:p>
            <a:pPr algn="ctr"/>
            <a:r>
              <a:rPr lang="en-US" sz="1200" dirty="0">
                <a:solidFill>
                  <a:schemeClr val="accent1"/>
                </a:solidFill>
              </a:rPr>
              <a:t>&amp; Rate Hikes</a:t>
            </a:r>
          </a:p>
        </p:txBody>
      </p:sp>
      <p:cxnSp>
        <p:nvCxnSpPr>
          <p:cNvPr id="55" name="Straight Connector 54">
            <a:extLst>
              <a:ext uri="{FF2B5EF4-FFF2-40B4-BE49-F238E27FC236}">
                <a16:creationId xmlns:a16="http://schemas.microsoft.com/office/drawing/2014/main" id="{D48CD0A3-CD5A-D2A5-8AB1-682CD290B701}"/>
              </a:ext>
            </a:extLst>
          </p:cNvPr>
          <p:cNvCxnSpPr>
            <a:cxnSpLocks/>
            <a:endCxn id="56" idx="0"/>
          </p:cNvCxnSpPr>
          <p:nvPr/>
        </p:nvCxnSpPr>
        <p:spPr>
          <a:xfrm>
            <a:off x="6013761" y="2955954"/>
            <a:ext cx="0" cy="1854360"/>
          </a:xfrm>
          <a:prstGeom prst="line">
            <a:avLst/>
          </a:prstGeom>
          <a:ln w="12700">
            <a:solidFill>
              <a:schemeClr val="accent3">
                <a:lumMod val="40000"/>
                <a:lumOff val="60000"/>
              </a:schemeClr>
            </a:solidFill>
            <a:headEnd type="oval" w="sm" len="sm"/>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B0C794A-EE80-1F7A-BA16-5047516DC5BD}"/>
              </a:ext>
            </a:extLst>
          </p:cNvPr>
          <p:cNvSpPr txBox="1"/>
          <p:nvPr/>
        </p:nvSpPr>
        <p:spPr>
          <a:xfrm>
            <a:off x="5063527" y="4810314"/>
            <a:ext cx="1900468" cy="461665"/>
          </a:xfrm>
          <a:prstGeom prst="rect">
            <a:avLst/>
          </a:prstGeom>
          <a:noFill/>
        </p:spPr>
        <p:txBody>
          <a:bodyPr wrap="square" rtlCol="0">
            <a:spAutoFit/>
          </a:bodyPr>
          <a:lstStyle/>
          <a:p>
            <a:pPr algn="ctr"/>
            <a:r>
              <a:rPr lang="en-US" sz="1200" dirty="0">
                <a:solidFill>
                  <a:schemeClr val="accent1"/>
                </a:solidFill>
              </a:rPr>
              <a:t>Cooling Inflation </a:t>
            </a:r>
            <a:br>
              <a:rPr lang="en-US" sz="1200" dirty="0">
                <a:solidFill>
                  <a:schemeClr val="accent1"/>
                </a:solidFill>
              </a:rPr>
            </a:br>
            <a:r>
              <a:rPr lang="en-US" sz="1200" dirty="0">
                <a:solidFill>
                  <a:schemeClr val="accent1"/>
                </a:solidFill>
              </a:rPr>
              <a:t>&amp; AI Growth</a:t>
            </a:r>
          </a:p>
        </p:txBody>
      </p:sp>
      <p:cxnSp>
        <p:nvCxnSpPr>
          <p:cNvPr id="60" name="Straight Connector 59">
            <a:extLst>
              <a:ext uri="{FF2B5EF4-FFF2-40B4-BE49-F238E27FC236}">
                <a16:creationId xmlns:a16="http://schemas.microsoft.com/office/drawing/2014/main" id="{62DBA266-77A2-AE75-BE67-37CEB53A483D}"/>
              </a:ext>
            </a:extLst>
          </p:cNvPr>
          <p:cNvCxnSpPr>
            <a:cxnSpLocks/>
            <a:endCxn id="61" idx="0"/>
          </p:cNvCxnSpPr>
          <p:nvPr/>
        </p:nvCxnSpPr>
        <p:spPr>
          <a:xfrm>
            <a:off x="7455924" y="3499820"/>
            <a:ext cx="0" cy="1299706"/>
          </a:xfrm>
          <a:prstGeom prst="line">
            <a:avLst/>
          </a:prstGeom>
          <a:ln w="12700">
            <a:solidFill>
              <a:schemeClr val="accent3">
                <a:lumMod val="40000"/>
                <a:lumOff val="60000"/>
              </a:schemeClr>
            </a:solidFill>
            <a:headEnd type="oval" w="sm" len="sm"/>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87530904-801B-049C-CAEC-8B2F29A8C79F}"/>
              </a:ext>
            </a:extLst>
          </p:cNvPr>
          <p:cNvSpPr txBox="1"/>
          <p:nvPr/>
        </p:nvSpPr>
        <p:spPr>
          <a:xfrm>
            <a:off x="6505690" y="4799526"/>
            <a:ext cx="1900468" cy="461665"/>
          </a:xfrm>
          <a:prstGeom prst="rect">
            <a:avLst/>
          </a:prstGeom>
          <a:noFill/>
        </p:spPr>
        <p:txBody>
          <a:bodyPr wrap="square" rtlCol="0">
            <a:spAutoFit/>
          </a:bodyPr>
          <a:lstStyle/>
          <a:p>
            <a:pPr algn="ctr"/>
            <a:r>
              <a:rPr lang="en-US" sz="1200" dirty="0">
                <a:solidFill>
                  <a:schemeClr val="accent1"/>
                </a:solidFill>
              </a:rPr>
              <a:t>Global Conflict </a:t>
            </a:r>
          </a:p>
          <a:p>
            <a:pPr algn="ctr"/>
            <a:r>
              <a:rPr lang="en-US" sz="1200" dirty="0">
                <a:solidFill>
                  <a:schemeClr val="accent1"/>
                </a:solidFill>
              </a:rPr>
              <a:t>&amp; Oil Spike</a:t>
            </a:r>
          </a:p>
        </p:txBody>
      </p:sp>
      <p:sp>
        <p:nvSpPr>
          <p:cNvPr id="68" name="TextBox 67">
            <a:extLst>
              <a:ext uri="{FF2B5EF4-FFF2-40B4-BE49-F238E27FC236}">
                <a16:creationId xmlns:a16="http://schemas.microsoft.com/office/drawing/2014/main" id="{A04706D3-DFFC-1B9F-5E0B-093341374D7E}"/>
              </a:ext>
            </a:extLst>
          </p:cNvPr>
          <p:cNvSpPr txBox="1"/>
          <p:nvPr/>
        </p:nvSpPr>
        <p:spPr>
          <a:xfrm>
            <a:off x="553066" y="1766438"/>
            <a:ext cx="11003281" cy="276999"/>
          </a:xfrm>
          <a:prstGeom prst="rect">
            <a:avLst/>
          </a:prstGeom>
          <a:noFill/>
        </p:spPr>
        <p:txBody>
          <a:bodyPr wrap="square" lIns="0">
            <a:spAutoFit/>
          </a:bodyPr>
          <a:lstStyle/>
          <a:p>
            <a:r>
              <a:rPr lang="en-US" sz="1200" b="1" dirty="0">
                <a:solidFill>
                  <a:schemeClr val="accent1"/>
                </a:solidFill>
              </a:rPr>
              <a:t>The gap between planned outcomes and how somebody feels is where </a:t>
            </a:r>
            <a:r>
              <a:rPr lang="en-US" sz="1200" b="1" u="sng" dirty="0">
                <a:solidFill>
                  <a:schemeClr val="accent1"/>
                </a:solidFill>
              </a:rPr>
              <a:t>behavior risk </a:t>
            </a:r>
            <a:r>
              <a:rPr lang="en-US" sz="1200" b="1" dirty="0">
                <a:solidFill>
                  <a:schemeClr val="accent1"/>
                </a:solidFill>
              </a:rPr>
              <a:t>lives. </a:t>
            </a:r>
          </a:p>
        </p:txBody>
      </p:sp>
      <p:sp>
        <p:nvSpPr>
          <p:cNvPr id="69" name="TextBox 68">
            <a:extLst>
              <a:ext uri="{FF2B5EF4-FFF2-40B4-BE49-F238E27FC236}">
                <a16:creationId xmlns:a16="http://schemas.microsoft.com/office/drawing/2014/main" id="{BCEA4924-66DA-A361-AD5A-E99388DE81C9}"/>
              </a:ext>
            </a:extLst>
          </p:cNvPr>
          <p:cNvSpPr txBox="1"/>
          <p:nvPr/>
        </p:nvSpPr>
        <p:spPr>
          <a:xfrm>
            <a:off x="1528744" y="3024531"/>
            <a:ext cx="1222408" cy="461665"/>
          </a:xfrm>
          <a:prstGeom prst="rect">
            <a:avLst/>
          </a:prstGeom>
          <a:noFill/>
        </p:spPr>
        <p:txBody>
          <a:bodyPr wrap="square" rtlCol="0">
            <a:spAutoFit/>
          </a:bodyPr>
          <a:lstStyle/>
          <a:p>
            <a:pPr algn="ctr"/>
            <a:r>
              <a:rPr lang="en-US" sz="1200" b="1" dirty="0">
                <a:solidFill>
                  <a:schemeClr val="bg1"/>
                </a:solidFill>
                <a:latin typeface="+mj-lt"/>
              </a:rPr>
              <a:t>Behavior Risk</a:t>
            </a:r>
          </a:p>
        </p:txBody>
      </p:sp>
      <p:sp>
        <p:nvSpPr>
          <p:cNvPr id="70" name="TextBox 69">
            <a:extLst>
              <a:ext uri="{FF2B5EF4-FFF2-40B4-BE49-F238E27FC236}">
                <a16:creationId xmlns:a16="http://schemas.microsoft.com/office/drawing/2014/main" id="{38B47A0E-9239-FF3D-DF7B-5D5048E5BAE7}"/>
              </a:ext>
            </a:extLst>
          </p:cNvPr>
          <p:cNvSpPr txBox="1"/>
          <p:nvPr/>
        </p:nvSpPr>
        <p:spPr>
          <a:xfrm>
            <a:off x="4173138" y="3035027"/>
            <a:ext cx="1222408" cy="461665"/>
          </a:xfrm>
          <a:prstGeom prst="rect">
            <a:avLst/>
          </a:prstGeom>
          <a:noFill/>
        </p:spPr>
        <p:txBody>
          <a:bodyPr wrap="square" rtlCol="0">
            <a:spAutoFit/>
          </a:bodyPr>
          <a:lstStyle/>
          <a:p>
            <a:pPr algn="ctr"/>
            <a:r>
              <a:rPr lang="en-US" sz="1200" b="1" dirty="0">
                <a:solidFill>
                  <a:schemeClr val="bg1"/>
                </a:solidFill>
                <a:latin typeface="+mj-lt"/>
              </a:rPr>
              <a:t>Behavior Risk</a:t>
            </a:r>
          </a:p>
        </p:txBody>
      </p:sp>
      <p:sp>
        <p:nvSpPr>
          <p:cNvPr id="93" name="Rectangle: Rounded Corners 92">
            <a:extLst>
              <a:ext uri="{FF2B5EF4-FFF2-40B4-BE49-F238E27FC236}">
                <a16:creationId xmlns:a16="http://schemas.microsoft.com/office/drawing/2014/main" id="{8E49CCC7-590E-2C52-8096-9A046606227A}"/>
              </a:ext>
            </a:extLst>
          </p:cNvPr>
          <p:cNvSpPr/>
          <p:nvPr/>
        </p:nvSpPr>
        <p:spPr>
          <a:xfrm>
            <a:off x="8645239" y="2805466"/>
            <a:ext cx="2911761" cy="1094777"/>
          </a:xfrm>
          <a:prstGeom prst="roundRect">
            <a:avLst>
              <a:gd name="adj" fmla="val 7576"/>
            </a:avLst>
          </a:prstGeom>
          <a:solidFill>
            <a:schemeClr val="bg1"/>
          </a:solidFill>
          <a:ln w="28575">
            <a:solidFill>
              <a:srgbClr val="586F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5663"/>
            <a:r>
              <a:rPr lang="en-US" sz="1000" b="1" dirty="0">
                <a:solidFill>
                  <a:srgbClr val="576E9B"/>
                </a:solidFill>
                <a:latin typeface="+mj-lt"/>
              </a:rPr>
              <a:t>This gap drives emotional reactions, second guessing, </a:t>
            </a:r>
            <a:br>
              <a:rPr lang="en-US" sz="1000" b="1" dirty="0">
                <a:solidFill>
                  <a:srgbClr val="576E9B"/>
                </a:solidFill>
                <a:latin typeface="+mj-lt"/>
              </a:rPr>
            </a:br>
            <a:r>
              <a:rPr lang="en-US" sz="1000" b="1" dirty="0">
                <a:solidFill>
                  <a:srgbClr val="576E9B"/>
                </a:solidFill>
                <a:latin typeface="+mj-lt"/>
              </a:rPr>
              <a:t>&amp; suboptimal decisions</a:t>
            </a:r>
          </a:p>
        </p:txBody>
      </p:sp>
      <p:sp>
        <p:nvSpPr>
          <p:cNvPr id="2" name="Arrow: Up-Down 1">
            <a:extLst>
              <a:ext uri="{FF2B5EF4-FFF2-40B4-BE49-F238E27FC236}">
                <a16:creationId xmlns:a16="http://schemas.microsoft.com/office/drawing/2014/main" id="{6C802AA3-7F4C-7415-5CD8-BA38A2060B88}"/>
              </a:ext>
            </a:extLst>
          </p:cNvPr>
          <p:cNvSpPr/>
          <p:nvPr/>
        </p:nvSpPr>
        <p:spPr>
          <a:xfrm>
            <a:off x="8908979" y="2994642"/>
            <a:ext cx="484632" cy="716424"/>
          </a:xfrm>
          <a:prstGeom prst="upDownArrow">
            <a:avLst/>
          </a:prstGeom>
          <a:solidFill>
            <a:srgbClr val="586F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152122CD-80B6-036E-E3F6-28036CAF63E5}"/>
              </a:ext>
            </a:extLst>
          </p:cNvPr>
          <p:cNvCxnSpPr>
            <a:cxnSpLocks/>
          </p:cNvCxnSpPr>
          <p:nvPr/>
        </p:nvCxnSpPr>
        <p:spPr>
          <a:xfrm>
            <a:off x="8655253" y="4262870"/>
            <a:ext cx="484632" cy="0"/>
          </a:xfrm>
          <a:prstGeom prst="line">
            <a:avLst/>
          </a:prstGeom>
          <a:ln w="57150">
            <a:solidFill>
              <a:srgbClr val="76987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076CF0D-34C9-D464-805B-8E3C075A1E42}"/>
              </a:ext>
            </a:extLst>
          </p:cNvPr>
          <p:cNvCxnSpPr>
            <a:cxnSpLocks/>
          </p:cNvCxnSpPr>
          <p:nvPr/>
        </p:nvCxnSpPr>
        <p:spPr>
          <a:xfrm>
            <a:off x="8655253" y="4855228"/>
            <a:ext cx="484632" cy="0"/>
          </a:xfrm>
          <a:prstGeom prst="line">
            <a:avLst/>
          </a:prstGeom>
          <a:ln w="57150">
            <a:solidFill>
              <a:srgbClr val="C4687D"/>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EEA0E3E-00F9-0AC1-D1A7-DA481FECCBE1}"/>
              </a:ext>
            </a:extLst>
          </p:cNvPr>
          <p:cNvSpPr txBox="1"/>
          <p:nvPr/>
        </p:nvSpPr>
        <p:spPr>
          <a:xfrm>
            <a:off x="377862" y="5741709"/>
            <a:ext cx="11003281" cy="215444"/>
          </a:xfrm>
          <a:prstGeom prst="rect">
            <a:avLst/>
          </a:prstGeom>
          <a:noFill/>
        </p:spPr>
        <p:txBody>
          <a:bodyPr wrap="square" lIns="0">
            <a:spAutoFit/>
          </a:bodyPr>
          <a:lstStyle/>
          <a:p>
            <a:r>
              <a:rPr lang="en-US" sz="800" b="0" i="0" dirty="0">
                <a:solidFill>
                  <a:schemeClr val="accent3"/>
                </a:solidFill>
                <a:effectLst/>
              </a:rPr>
              <a:t>For illustrative purposes only.</a:t>
            </a:r>
            <a:endParaRPr lang="en-US" sz="800" dirty="0">
              <a:solidFill>
                <a:schemeClr val="accent3"/>
              </a:solidFill>
            </a:endParaRPr>
          </a:p>
        </p:txBody>
      </p:sp>
    </p:spTree>
    <p:extLst>
      <p:ext uri="{BB962C8B-B14F-4D97-AF65-F5344CB8AC3E}">
        <p14:creationId xmlns:p14="http://schemas.microsoft.com/office/powerpoint/2010/main" val="187460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F86C-E586-5004-C1F9-D06D979F0BF2}"/>
              </a:ext>
            </a:extLst>
          </p:cNvPr>
          <p:cNvSpPr>
            <a:spLocks noGrp="1"/>
          </p:cNvSpPr>
          <p:nvPr>
            <p:ph type="title"/>
          </p:nvPr>
        </p:nvSpPr>
        <p:spPr/>
        <p:txBody>
          <a:bodyPr/>
          <a:lstStyle/>
          <a:p>
            <a:r>
              <a:rPr lang="en-US" dirty="0"/>
              <a:t>The investing backdrop is “weird” for retirees. </a:t>
            </a:r>
          </a:p>
        </p:txBody>
      </p:sp>
      <p:sp>
        <p:nvSpPr>
          <p:cNvPr id="4" name="Text Placeholder 3">
            <a:extLst>
              <a:ext uri="{FF2B5EF4-FFF2-40B4-BE49-F238E27FC236}">
                <a16:creationId xmlns:a16="http://schemas.microsoft.com/office/drawing/2014/main" id="{21C6FF71-8387-1978-DBA6-2DDDFF357B7F}"/>
              </a:ext>
            </a:extLst>
          </p:cNvPr>
          <p:cNvSpPr>
            <a:spLocks noGrp="1"/>
          </p:cNvSpPr>
          <p:nvPr>
            <p:ph type="body" sz="quarter" idx="13"/>
          </p:nvPr>
        </p:nvSpPr>
        <p:spPr/>
        <p:txBody>
          <a:bodyPr/>
          <a:lstStyle/>
          <a:p>
            <a:r>
              <a:rPr lang="en-US" dirty="0"/>
              <a:t>Rebounding markets offer growth opportunities—but the </a:t>
            </a:r>
            <a:r>
              <a:rPr lang="en-US" i="1" dirty="0"/>
              <a:t>experience</a:t>
            </a:r>
            <a:r>
              <a:rPr lang="en-US" dirty="0"/>
              <a:t> of investing hasn’t gotten easier.</a:t>
            </a:r>
          </a:p>
        </p:txBody>
      </p:sp>
      <p:sp>
        <p:nvSpPr>
          <p:cNvPr id="5" name="TextBox 4">
            <a:extLst>
              <a:ext uri="{FF2B5EF4-FFF2-40B4-BE49-F238E27FC236}">
                <a16:creationId xmlns:a16="http://schemas.microsoft.com/office/drawing/2014/main" id="{5868E4D5-17E1-C66D-35A0-4AF7779692B8}"/>
              </a:ext>
            </a:extLst>
          </p:cNvPr>
          <p:cNvSpPr txBox="1"/>
          <p:nvPr/>
        </p:nvSpPr>
        <p:spPr>
          <a:xfrm>
            <a:off x="553067" y="1766438"/>
            <a:ext cx="7347220" cy="276999"/>
          </a:xfrm>
          <a:prstGeom prst="rect">
            <a:avLst/>
          </a:prstGeom>
          <a:noFill/>
        </p:spPr>
        <p:txBody>
          <a:bodyPr wrap="square" lIns="0">
            <a:spAutoFit/>
          </a:bodyPr>
          <a:lstStyle/>
          <a:p>
            <a:r>
              <a:rPr lang="en-US" sz="1200" b="1" dirty="0">
                <a:solidFill>
                  <a:schemeClr val="accent1"/>
                </a:solidFill>
              </a:rPr>
              <a:t>Friendly trends haven’t eliminated uncertainty, they’ve changed how it shows up.</a:t>
            </a:r>
          </a:p>
        </p:txBody>
      </p:sp>
      <p:graphicFrame>
        <p:nvGraphicFramePr>
          <p:cNvPr id="11" name="Table 10">
            <a:extLst>
              <a:ext uri="{FF2B5EF4-FFF2-40B4-BE49-F238E27FC236}">
                <a16:creationId xmlns:a16="http://schemas.microsoft.com/office/drawing/2014/main" id="{304D107C-5AAD-623C-DD8F-43C3884B63F2}"/>
              </a:ext>
            </a:extLst>
          </p:cNvPr>
          <p:cNvGraphicFramePr>
            <a:graphicFrameLocks noGrp="1"/>
          </p:cNvGraphicFramePr>
          <p:nvPr>
            <p:extLst>
              <p:ext uri="{D42A27DB-BD31-4B8C-83A1-F6EECF244321}">
                <p14:modId xmlns:p14="http://schemas.microsoft.com/office/powerpoint/2010/main" val="2362756360"/>
              </p:ext>
            </p:extLst>
          </p:nvPr>
        </p:nvGraphicFramePr>
        <p:xfrm>
          <a:off x="553067" y="2186914"/>
          <a:ext cx="10333246" cy="2779378"/>
        </p:xfrm>
        <a:graphic>
          <a:graphicData uri="http://schemas.openxmlformats.org/drawingml/2006/table">
            <a:tbl>
              <a:tblPr firstRow="1" bandRow="1">
                <a:tableStyleId>{5C22544A-7EE6-4342-B048-85BDC9FD1C3A}</a:tableStyleId>
              </a:tblPr>
              <a:tblGrid>
                <a:gridCol w="5166623">
                  <a:extLst>
                    <a:ext uri="{9D8B030D-6E8A-4147-A177-3AD203B41FA5}">
                      <a16:colId xmlns:a16="http://schemas.microsoft.com/office/drawing/2014/main" val="148959547"/>
                    </a:ext>
                  </a:extLst>
                </a:gridCol>
                <a:gridCol w="5166623">
                  <a:extLst>
                    <a:ext uri="{9D8B030D-6E8A-4147-A177-3AD203B41FA5}">
                      <a16:colId xmlns:a16="http://schemas.microsoft.com/office/drawing/2014/main" val="815114341"/>
                    </a:ext>
                  </a:extLst>
                </a:gridCol>
              </a:tblGrid>
              <a:tr h="495997">
                <a:tc>
                  <a:txBody>
                    <a:bodyPr/>
                    <a:lstStyle/>
                    <a:p>
                      <a:pPr marL="284163" indent="0" algn="l"/>
                      <a:r>
                        <a:rPr lang="en-US" sz="1600" b="1" dirty="0">
                          <a:solidFill>
                            <a:schemeClr val="bg1"/>
                          </a:solidFill>
                          <a:latin typeface="+mj-lt"/>
                        </a:rPr>
                        <a:t>Feeling Good (On Paper)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76E9B"/>
                    </a:solidFill>
                  </a:tcPr>
                </a:tc>
                <a:tc>
                  <a:txBody>
                    <a:bodyPr/>
                    <a:lstStyle/>
                    <a:p>
                      <a:pPr marL="346075" indent="0" algn="l"/>
                      <a:r>
                        <a:rPr lang="en-US" sz="1600" b="1" dirty="0">
                          <a:solidFill>
                            <a:schemeClr val="bg1"/>
                          </a:solidFill>
                          <a:latin typeface="+mj-lt"/>
                        </a:rPr>
                        <a:t>The Flipside (In Reality)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4687D"/>
                    </a:solidFill>
                  </a:tcPr>
                </a:tc>
                <a:extLst>
                  <a:ext uri="{0D108BD9-81ED-4DB2-BD59-A6C34878D82A}">
                    <a16:rowId xmlns:a16="http://schemas.microsoft.com/office/drawing/2014/main" val="1577858602"/>
                  </a:ext>
                </a:extLst>
              </a:tr>
              <a:tr h="761127">
                <a:tc>
                  <a:txBody>
                    <a:bodyPr/>
                    <a:lstStyle/>
                    <a:p>
                      <a:pPr marL="974725" indent="0" algn="l"/>
                      <a:r>
                        <a:rPr lang="en-US" sz="1400" b="0" dirty="0">
                          <a:solidFill>
                            <a:schemeClr val="bg1"/>
                          </a:solidFill>
                        </a:rPr>
                        <a:t>Cash yields above 4%</a:t>
                      </a:r>
                      <a:r>
                        <a:rPr lang="en-US" sz="1400" b="0" baseline="30000" dirty="0">
                          <a:solidFill>
                            <a:schemeClr val="bg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76E9B"/>
                    </a:solidFill>
                  </a:tcPr>
                </a:tc>
                <a:tc>
                  <a:txBody>
                    <a:bodyPr/>
                    <a:lstStyle/>
                    <a:p>
                      <a:pPr marL="914400" indent="0" algn="l"/>
                      <a:r>
                        <a:rPr lang="en-US" sz="1400" b="0" dirty="0">
                          <a:solidFill>
                            <a:schemeClr val="bg1"/>
                          </a:solidFill>
                        </a:rPr>
                        <a:t>Interest rates have never been more volatile</a:t>
                      </a:r>
                      <a:r>
                        <a:rPr lang="en-US" sz="1400" b="0" baseline="30000" dirty="0">
                          <a:solidFill>
                            <a:schemeClr val="bg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4687D"/>
                    </a:solidFill>
                  </a:tcPr>
                </a:tc>
                <a:extLst>
                  <a:ext uri="{0D108BD9-81ED-4DB2-BD59-A6C34878D82A}">
                    <a16:rowId xmlns:a16="http://schemas.microsoft.com/office/drawing/2014/main" val="3222864181"/>
                  </a:ext>
                </a:extLst>
              </a:tr>
              <a:tr h="761127">
                <a:tc>
                  <a:txBody>
                    <a:bodyPr/>
                    <a:lstStyle/>
                    <a:p>
                      <a:pPr marL="974725" indent="0" algn="l"/>
                      <a:r>
                        <a:rPr lang="en-US" sz="1400" b="0" dirty="0">
                          <a:solidFill>
                            <a:schemeClr val="bg1"/>
                          </a:solidFill>
                        </a:rPr>
                        <a:t>Positive market returns (recent years)</a:t>
                      </a:r>
                      <a:r>
                        <a:rPr lang="en-US" sz="1400" b="0" baseline="30000" dirty="0">
                          <a:solidFill>
                            <a:schemeClr val="bg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76E9B"/>
                    </a:solidFill>
                  </a:tcPr>
                </a:tc>
                <a:tc>
                  <a:txBody>
                    <a:bodyPr/>
                    <a:lstStyle/>
                    <a:p>
                      <a:pPr marL="914400" indent="0" algn="l"/>
                      <a:r>
                        <a:rPr lang="en-US" sz="1400" b="0" dirty="0">
                          <a:solidFill>
                            <a:schemeClr val="bg1"/>
                          </a:solidFill>
                        </a:rPr>
                        <a:t>Bonds &amp; equities remain too correlated for </a:t>
                      </a:r>
                      <a:br>
                        <a:rPr lang="en-US" sz="1400" b="0" dirty="0">
                          <a:solidFill>
                            <a:schemeClr val="bg1"/>
                          </a:solidFill>
                        </a:rPr>
                      </a:br>
                      <a:r>
                        <a:rPr lang="en-US" sz="1400" b="0" dirty="0">
                          <a:solidFill>
                            <a:schemeClr val="bg1"/>
                          </a:solidFill>
                        </a:rPr>
                        <a:t>optimal risk hedging</a:t>
                      </a:r>
                      <a:r>
                        <a:rPr lang="en-US" sz="1400" b="0" baseline="30000" dirty="0">
                          <a:solidFill>
                            <a:schemeClr val="bg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4687D"/>
                    </a:solidFill>
                  </a:tcPr>
                </a:tc>
                <a:extLst>
                  <a:ext uri="{0D108BD9-81ED-4DB2-BD59-A6C34878D82A}">
                    <a16:rowId xmlns:a16="http://schemas.microsoft.com/office/drawing/2014/main" val="3645486879"/>
                  </a:ext>
                </a:extLst>
              </a:tr>
              <a:tr h="761127">
                <a:tc>
                  <a:txBody>
                    <a:bodyPr/>
                    <a:lstStyle/>
                    <a:p>
                      <a:pPr marL="974725" indent="0" algn="l"/>
                      <a:r>
                        <a:rPr lang="en-US" sz="1400" b="0" dirty="0">
                          <a:solidFill>
                            <a:schemeClr val="bg1"/>
                          </a:solidFill>
                        </a:rPr>
                        <a:t>Cooling inflation</a:t>
                      </a:r>
                      <a:r>
                        <a:rPr lang="en-US" sz="1400" b="0" baseline="30000" dirty="0">
                          <a:solidFill>
                            <a:schemeClr val="bg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76E9B"/>
                    </a:solidFill>
                  </a:tcPr>
                </a:tc>
                <a:tc>
                  <a:txBody>
                    <a:bodyPr/>
                    <a:lstStyle/>
                    <a:p>
                      <a:pPr marL="914400" indent="0" algn="l"/>
                      <a:r>
                        <a:rPr lang="en-US" sz="1400" b="0" dirty="0">
                          <a:solidFill>
                            <a:schemeClr val="bg1"/>
                          </a:solidFill>
                        </a:rPr>
                        <a:t>Energy costs have spiked amid global conflict</a:t>
                      </a:r>
                      <a:r>
                        <a:rPr lang="en-US" sz="1400" b="0" baseline="30000" dirty="0">
                          <a:solidFill>
                            <a:schemeClr val="bg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4687D"/>
                    </a:solidFill>
                  </a:tcPr>
                </a:tc>
                <a:extLst>
                  <a:ext uri="{0D108BD9-81ED-4DB2-BD59-A6C34878D82A}">
                    <a16:rowId xmlns:a16="http://schemas.microsoft.com/office/drawing/2014/main" val="1059935047"/>
                  </a:ext>
                </a:extLst>
              </a:tr>
            </a:tbl>
          </a:graphicData>
        </a:graphic>
      </p:graphicFrame>
      <p:pic>
        <p:nvPicPr>
          <p:cNvPr id="17" name="Graphic 16" descr="Money outline">
            <a:extLst>
              <a:ext uri="{FF2B5EF4-FFF2-40B4-BE49-F238E27FC236}">
                <a16:creationId xmlns:a16="http://schemas.microsoft.com/office/drawing/2014/main" id="{89A18941-3FFC-46E2-9BCC-9412747D4A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7601" y="2840463"/>
            <a:ext cx="457200" cy="457200"/>
          </a:xfrm>
          <a:prstGeom prst="rect">
            <a:avLst/>
          </a:prstGeom>
        </p:spPr>
      </p:pic>
      <p:pic>
        <p:nvPicPr>
          <p:cNvPr id="19" name="Graphic 18" descr="Exponential Graph outline">
            <a:extLst>
              <a:ext uri="{FF2B5EF4-FFF2-40B4-BE49-F238E27FC236}">
                <a16:creationId xmlns:a16="http://schemas.microsoft.com/office/drawing/2014/main" id="{1F881686-AAEF-0DFC-629D-DCEFD8241D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7601" y="3594917"/>
            <a:ext cx="457200" cy="457200"/>
          </a:xfrm>
          <a:prstGeom prst="rect">
            <a:avLst/>
          </a:prstGeom>
        </p:spPr>
      </p:pic>
      <p:pic>
        <p:nvPicPr>
          <p:cNvPr id="21" name="Graphic 20" descr="Thermometer outline">
            <a:extLst>
              <a:ext uri="{FF2B5EF4-FFF2-40B4-BE49-F238E27FC236}">
                <a16:creationId xmlns:a16="http://schemas.microsoft.com/office/drawing/2014/main" id="{380D2EF1-93E0-A030-2665-9AB732A7F1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7601" y="4349372"/>
            <a:ext cx="457200" cy="457200"/>
          </a:xfrm>
          <a:prstGeom prst="rect">
            <a:avLst/>
          </a:prstGeom>
        </p:spPr>
      </p:pic>
      <p:pic>
        <p:nvPicPr>
          <p:cNvPr id="23" name="Graphic 22" descr="Periodic Graph outline">
            <a:extLst>
              <a:ext uri="{FF2B5EF4-FFF2-40B4-BE49-F238E27FC236}">
                <a16:creationId xmlns:a16="http://schemas.microsoft.com/office/drawing/2014/main" id="{E1847715-5200-F986-C8AA-6CEF597416E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96010" y="2840463"/>
            <a:ext cx="457200" cy="457200"/>
          </a:xfrm>
          <a:prstGeom prst="rect">
            <a:avLst/>
          </a:prstGeom>
        </p:spPr>
      </p:pic>
      <p:pic>
        <p:nvPicPr>
          <p:cNvPr id="27" name="Graphic 26" descr="Diploma outline">
            <a:extLst>
              <a:ext uri="{FF2B5EF4-FFF2-40B4-BE49-F238E27FC236}">
                <a16:creationId xmlns:a16="http://schemas.microsoft.com/office/drawing/2014/main" id="{CC235856-53FF-2650-08B1-AE6A73F698C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96010" y="3594917"/>
            <a:ext cx="457200" cy="457200"/>
          </a:xfrm>
          <a:prstGeom prst="rect">
            <a:avLst/>
          </a:prstGeom>
        </p:spPr>
      </p:pic>
      <p:pic>
        <p:nvPicPr>
          <p:cNvPr id="29" name="Graphic 28" descr="Fuel outline">
            <a:extLst>
              <a:ext uri="{FF2B5EF4-FFF2-40B4-BE49-F238E27FC236}">
                <a16:creationId xmlns:a16="http://schemas.microsoft.com/office/drawing/2014/main" id="{A776B61A-44C8-9E7B-A77E-05205923393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96010" y="4349372"/>
            <a:ext cx="457200" cy="457200"/>
          </a:xfrm>
          <a:prstGeom prst="rect">
            <a:avLst/>
          </a:prstGeom>
        </p:spPr>
      </p:pic>
      <p:sp>
        <p:nvSpPr>
          <p:cNvPr id="3" name="TextBox 2">
            <a:extLst>
              <a:ext uri="{FF2B5EF4-FFF2-40B4-BE49-F238E27FC236}">
                <a16:creationId xmlns:a16="http://schemas.microsoft.com/office/drawing/2014/main" id="{7080C729-127C-CC20-C93A-71130AD8A9C0}"/>
              </a:ext>
            </a:extLst>
          </p:cNvPr>
          <p:cNvSpPr txBox="1"/>
          <p:nvPr/>
        </p:nvSpPr>
        <p:spPr>
          <a:xfrm>
            <a:off x="404308" y="5346257"/>
            <a:ext cx="11003281" cy="584775"/>
          </a:xfrm>
          <a:prstGeom prst="rect">
            <a:avLst/>
          </a:prstGeom>
          <a:noFill/>
        </p:spPr>
        <p:txBody>
          <a:bodyPr wrap="square" lIns="0">
            <a:spAutoFit/>
          </a:bodyPr>
          <a:lstStyle/>
          <a:p>
            <a:pPr marL="114300" indent="-114300">
              <a:buAutoNum type="arabicPeriod"/>
            </a:pPr>
            <a:r>
              <a:rPr lang="en-US" sz="800" dirty="0">
                <a:solidFill>
                  <a:schemeClr val="accent3"/>
                </a:solidFill>
              </a:rPr>
              <a:t>Board of Governors of the Federal Reserve System (US) via FRED®, March 2026.</a:t>
            </a:r>
          </a:p>
          <a:p>
            <a:pPr marL="114300" indent="-114300">
              <a:buAutoNum type="arabicPeriod"/>
            </a:pPr>
            <a:r>
              <a:rPr lang="en-US" sz="800" dirty="0">
                <a:solidFill>
                  <a:schemeClr val="accent3"/>
                </a:solidFill>
              </a:rPr>
              <a:t>Wellington Management, using data from S&amp;P and Bloomberg Index Services Limited, November 2025.</a:t>
            </a:r>
          </a:p>
          <a:p>
            <a:pPr marL="114300" indent="-114300">
              <a:buAutoNum type="arabicPeriod"/>
            </a:pPr>
            <a:r>
              <a:rPr lang="en-US" sz="800" dirty="0">
                <a:solidFill>
                  <a:schemeClr val="accent3"/>
                </a:solidFill>
              </a:rPr>
              <a:t>U.S. Bureau of Labor Statistics, March 2026.</a:t>
            </a:r>
          </a:p>
          <a:p>
            <a:pPr marL="114300" indent="-114300">
              <a:buAutoNum type="arabicPeriod"/>
            </a:pPr>
            <a:r>
              <a:rPr lang="en-US" sz="800" dirty="0">
                <a:solidFill>
                  <a:schemeClr val="accent3"/>
                </a:solidFill>
              </a:rPr>
              <a:t>U.S. Energy Information Administration, March 2026.</a:t>
            </a:r>
          </a:p>
        </p:txBody>
      </p:sp>
      <p:sp>
        <p:nvSpPr>
          <p:cNvPr id="30" name="Isosceles Triangle 29">
            <a:extLst>
              <a:ext uri="{FF2B5EF4-FFF2-40B4-BE49-F238E27FC236}">
                <a16:creationId xmlns:a16="http://schemas.microsoft.com/office/drawing/2014/main" id="{0D05AF92-EEF2-19E8-D555-52B64D354CBD}"/>
              </a:ext>
            </a:extLst>
          </p:cNvPr>
          <p:cNvSpPr/>
          <p:nvPr/>
        </p:nvSpPr>
        <p:spPr>
          <a:xfrm rot="5400000">
            <a:off x="5568158" y="2943405"/>
            <a:ext cx="530352" cy="226508"/>
          </a:xfrm>
          <a:prstGeom prst="triangle">
            <a:avLst/>
          </a:prstGeom>
          <a:solidFill>
            <a:srgbClr val="576E9B"/>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6D976241-4A0D-5A2B-CB88-B53D90BD612E}"/>
              </a:ext>
            </a:extLst>
          </p:cNvPr>
          <p:cNvSpPr/>
          <p:nvPr/>
        </p:nvSpPr>
        <p:spPr>
          <a:xfrm rot="5400000">
            <a:off x="5568158" y="3712797"/>
            <a:ext cx="530352" cy="226508"/>
          </a:xfrm>
          <a:prstGeom prst="triangle">
            <a:avLst/>
          </a:prstGeom>
          <a:solidFill>
            <a:srgbClr val="576E9B"/>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16136D9F-292B-0091-7E80-65929F3964A6}"/>
              </a:ext>
            </a:extLst>
          </p:cNvPr>
          <p:cNvSpPr/>
          <p:nvPr/>
        </p:nvSpPr>
        <p:spPr>
          <a:xfrm rot="5400000">
            <a:off x="5568158" y="4482189"/>
            <a:ext cx="530352" cy="226508"/>
          </a:xfrm>
          <a:prstGeom prst="triangle">
            <a:avLst/>
          </a:prstGeom>
          <a:solidFill>
            <a:srgbClr val="576E9B"/>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86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B1917-120F-BC1A-4F19-826030786DA2}"/>
            </a:ext>
          </a:extLst>
        </p:cNvPr>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8A0BDF2D-27EF-44A6-65DB-714DB0D94D22}"/>
              </a:ext>
            </a:extLst>
          </p:cNvPr>
          <p:cNvCxnSpPr>
            <a:cxnSpLocks/>
          </p:cNvCxnSpPr>
          <p:nvPr/>
        </p:nvCxnSpPr>
        <p:spPr>
          <a:xfrm>
            <a:off x="7107382" y="4771971"/>
            <a:ext cx="3804458"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0DA10B4-9CD2-9362-DCE9-14BBAAB9BAC6}"/>
              </a:ext>
            </a:extLst>
          </p:cNvPr>
          <p:cNvCxnSpPr>
            <a:cxnSpLocks/>
          </p:cNvCxnSpPr>
          <p:nvPr/>
        </p:nvCxnSpPr>
        <p:spPr>
          <a:xfrm>
            <a:off x="7298575" y="2577411"/>
            <a:ext cx="3613265"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706BC25-8C69-EEF9-0D61-2F31F55417DE}"/>
              </a:ext>
            </a:extLst>
          </p:cNvPr>
          <p:cNvCxnSpPr>
            <a:cxnSpLocks/>
          </p:cNvCxnSpPr>
          <p:nvPr/>
        </p:nvCxnSpPr>
        <p:spPr>
          <a:xfrm>
            <a:off x="1321692" y="3969331"/>
            <a:ext cx="6172200" cy="0"/>
          </a:xfrm>
          <a:prstGeom prst="line">
            <a:avLst/>
          </a:prstGeom>
          <a:ln w="38100">
            <a:solidFill>
              <a:srgbClr val="C4687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CBDFD5E-EF2A-2399-BC2F-75D6909E3C0D}"/>
              </a:ext>
            </a:extLst>
          </p:cNvPr>
          <p:cNvSpPr>
            <a:spLocks noGrp="1"/>
          </p:cNvSpPr>
          <p:nvPr>
            <p:ph type="title"/>
          </p:nvPr>
        </p:nvSpPr>
        <p:spPr/>
        <p:txBody>
          <a:bodyPr/>
          <a:lstStyle/>
          <a:p>
            <a:r>
              <a:rPr lang="en-US" dirty="0"/>
              <a:t>Interest rates have never been more volatile.</a:t>
            </a:r>
          </a:p>
        </p:txBody>
      </p:sp>
      <p:sp>
        <p:nvSpPr>
          <p:cNvPr id="4" name="Text Placeholder 3">
            <a:extLst>
              <a:ext uri="{FF2B5EF4-FFF2-40B4-BE49-F238E27FC236}">
                <a16:creationId xmlns:a16="http://schemas.microsoft.com/office/drawing/2014/main" id="{F84A7DBC-00A1-6767-84A1-D4C664E9831E}"/>
              </a:ext>
            </a:extLst>
          </p:cNvPr>
          <p:cNvSpPr>
            <a:spLocks noGrp="1"/>
          </p:cNvSpPr>
          <p:nvPr>
            <p:ph type="body" sz="quarter" idx="13"/>
          </p:nvPr>
        </p:nvSpPr>
        <p:spPr/>
        <p:txBody>
          <a:bodyPr/>
          <a:lstStyle/>
          <a:p>
            <a:r>
              <a:rPr lang="en-US" dirty="0"/>
              <a:t>They’re not just higher—they’re unpredictable, and that changes outcomes.</a:t>
            </a:r>
          </a:p>
        </p:txBody>
      </p:sp>
      <p:sp>
        <p:nvSpPr>
          <p:cNvPr id="5" name="TextBox 4">
            <a:extLst>
              <a:ext uri="{FF2B5EF4-FFF2-40B4-BE49-F238E27FC236}">
                <a16:creationId xmlns:a16="http://schemas.microsoft.com/office/drawing/2014/main" id="{BD42D5BF-8A15-28A7-EC6A-2016491C0A9E}"/>
              </a:ext>
            </a:extLst>
          </p:cNvPr>
          <p:cNvSpPr txBox="1"/>
          <p:nvPr/>
        </p:nvSpPr>
        <p:spPr>
          <a:xfrm>
            <a:off x="553067" y="1766438"/>
            <a:ext cx="7347220" cy="276999"/>
          </a:xfrm>
          <a:prstGeom prst="rect">
            <a:avLst/>
          </a:prstGeom>
          <a:noFill/>
        </p:spPr>
        <p:txBody>
          <a:bodyPr wrap="square">
            <a:spAutoFit/>
          </a:bodyPr>
          <a:lstStyle/>
          <a:p>
            <a:r>
              <a:rPr lang="en-US" sz="1200" b="1" dirty="0">
                <a:solidFill>
                  <a:schemeClr val="accent1"/>
                </a:solidFill>
              </a:rPr>
              <a:t>Annual % Change of 10-Year Treasury Yield Since 1963</a:t>
            </a:r>
          </a:p>
        </p:txBody>
      </p:sp>
      <p:graphicFrame>
        <p:nvGraphicFramePr>
          <p:cNvPr id="7" name="Chart 6">
            <a:extLst>
              <a:ext uri="{FF2B5EF4-FFF2-40B4-BE49-F238E27FC236}">
                <a16:creationId xmlns:a16="http://schemas.microsoft.com/office/drawing/2014/main" id="{01237C91-3DFD-A4D7-9569-4C183DB1A7DD}"/>
              </a:ext>
            </a:extLst>
          </p:cNvPr>
          <p:cNvGraphicFramePr>
            <a:graphicFrameLocks/>
          </p:cNvGraphicFramePr>
          <p:nvPr>
            <p:extLst>
              <p:ext uri="{D42A27DB-BD31-4B8C-83A1-F6EECF244321}">
                <p14:modId xmlns:p14="http://schemas.microsoft.com/office/powerpoint/2010/main" val="2775339113"/>
              </p:ext>
            </p:extLst>
          </p:nvPr>
        </p:nvGraphicFramePr>
        <p:xfrm>
          <a:off x="553065" y="2211859"/>
          <a:ext cx="7249815" cy="33610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4211908-E96B-F358-3A21-961DE116254C}"/>
              </a:ext>
            </a:extLst>
          </p:cNvPr>
          <p:cNvSpPr txBox="1"/>
          <p:nvPr/>
        </p:nvSpPr>
        <p:spPr>
          <a:xfrm>
            <a:off x="377862" y="5741709"/>
            <a:ext cx="11003281" cy="215444"/>
          </a:xfrm>
          <a:prstGeom prst="rect">
            <a:avLst/>
          </a:prstGeom>
          <a:noFill/>
        </p:spPr>
        <p:txBody>
          <a:bodyPr wrap="square" lIns="0">
            <a:spAutoFit/>
          </a:bodyPr>
          <a:lstStyle/>
          <a:p>
            <a:r>
              <a:rPr lang="en-US" sz="800" b="0" i="0" dirty="0">
                <a:solidFill>
                  <a:schemeClr val="accent3"/>
                </a:solidFill>
                <a:effectLst/>
              </a:rPr>
              <a:t>Source: Board of Governors of the Federal Reserve System (US), Market Yield on U.S. Treasury Securities at 10-Year Constant Maturity, Quoted on an Investment Basis, retrieved from FRED, Federal Reserve Bank of St. Louis, March 2026. </a:t>
            </a:r>
            <a:endParaRPr lang="en-US" sz="800" dirty="0">
              <a:solidFill>
                <a:schemeClr val="accent3"/>
              </a:solidFill>
            </a:endParaRPr>
          </a:p>
        </p:txBody>
      </p:sp>
      <p:sp>
        <p:nvSpPr>
          <p:cNvPr id="12" name="TextBox 11">
            <a:extLst>
              <a:ext uri="{FF2B5EF4-FFF2-40B4-BE49-F238E27FC236}">
                <a16:creationId xmlns:a16="http://schemas.microsoft.com/office/drawing/2014/main" id="{DDBC05AA-DAFB-FFE5-E234-FFB59524EE5B}"/>
              </a:ext>
            </a:extLst>
          </p:cNvPr>
          <p:cNvSpPr txBox="1"/>
          <p:nvPr/>
        </p:nvSpPr>
        <p:spPr>
          <a:xfrm>
            <a:off x="7802880" y="3082221"/>
            <a:ext cx="3383280" cy="1184940"/>
          </a:xfrm>
          <a:prstGeom prst="rect">
            <a:avLst/>
          </a:prstGeom>
          <a:noFill/>
        </p:spPr>
        <p:txBody>
          <a:bodyPr wrap="square">
            <a:spAutoFit/>
          </a:bodyPr>
          <a:lstStyle/>
          <a:p>
            <a:pPr>
              <a:spcBef>
                <a:spcPts val="300"/>
              </a:spcBef>
              <a:spcAft>
                <a:spcPts val="300"/>
              </a:spcAft>
            </a:pPr>
            <a:r>
              <a:rPr lang="en-US" sz="1400" b="1" dirty="0">
                <a:solidFill>
                  <a:srgbClr val="576E9B"/>
                </a:solidFill>
                <a:latin typeface="+mj-lt"/>
              </a:rPr>
              <a:t>Client Focus:</a:t>
            </a:r>
          </a:p>
          <a:p>
            <a:pPr marL="173038" indent="-173038">
              <a:spcBef>
                <a:spcPts val="300"/>
              </a:spcBef>
              <a:spcAft>
                <a:spcPts val="300"/>
              </a:spcAft>
              <a:buFont typeface="Arial" panose="020B0604020202020204" pitchFamily="34" charset="0"/>
              <a:buChar char="•"/>
            </a:pPr>
            <a:r>
              <a:rPr lang="en-US" sz="1400" dirty="0">
                <a:solidFill>
                  <a:schemeClr val="accent1"/>
                </a:solidFill>
                <a:latin typeface="+mj-lt"/>
              </a:rPr>
              <a:t>Income expectations keep shifting</a:t>
            </a:r>
          </a:p>
          <a:p>
            <a:pPr marL="173038" indent="-173038">
              <a:spcBef>
                <a:spcPts val="300"/>
              </a:spcBef>
              <a:spcAft>
                <a:spcPts val="300"/>
              </a:spcAft>
              <a:buFont typeface="Arial" panose="020B0604020202020204" pitchFamily="34" charset="0"/>
              <a:buChar char="•"/>
            </a:pPr>
            <a:r>
              <a:rPr lang="en-US" sz="1400" dirty="0">
                <a:solidFill>
                  <a:schemeClr val="accent1"/>
                </a:solidFill>
                <a:latin typeface="+mj-lt"/>
              </a:rPr>
              <a:t>Bond values can move unexpectedly</a:t>
            </a:r>
          </a:p>
          <a:p>
            <a:pPr marL="173038" indent="-173038">
              <a:spcBef>
                <a:spcPts val="300"/>
              </a:spcBef>
              <a:spcAft>
                <a:spcPts val="300"/>
              </a:spcAft>
              <a:buFont typeface="Arial" panose="020B0604020202020204" pitchFamily="34" charset="0"/>
              <a:buChar char="•"/>
            </a:pPr>
            <a:r>
              <a:rPr lang="en-US" sz="1400" dirty="0">
                <a:solidFill>
                  <a:schemeClr val="accent1"/>
                </a:solidFill>
                <a:latin typeface="+mj-lt"/>
              </a:rPr>
              <a:t>“Safe” assets feel unstable</a:t>
            </a:r>
          </a:p>
        </p:txBody>
      </p:sp>
      <p:sp>
        <p:nvSpPr>
          <p:cNvPr id="17" name="Rectangle 16">
            <a:extLst>
              <a:ext uri="{FF2B5EF4-FFF2-40B4-BE49-F238E27FC236}">
                <a16:creationId xmlns:a16="http://schemas.microsoft.com/office/drawing/2014/main" id="{35CD18C0-6A5F-C552-03F0-139D55E477D3}"/>
              </a:ext>
            </a:extLst>
          </p:cNvPr>
          <p:cNvSpPr/>
          <p:nvPr/>
        </p:nvSpPr>
        <p:spPr>
          <a:xfrm>
            <a:off x="1321692" y="3515360"/>
            <a:ext cx="6172200" cy="965200"/>
          </a:xfrm>
          <a:prstGeom prst="rect">
            <a:avLst/>
          </a:prstGeom>
          <a:solidFill>
            <a:srgbClr val="576E9B">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FA57FD5-F1FD-C13B-3B23-435E899C340B}"/>
              </a:ext>
            </a:extLst>
          </p:cNvPr>
          <p:cNvSpPr/>
          <p:nvPr/>
        </p:nvSpPr>
        <p:spPr>
          <a:xfrm rot="10800000">
            <a:off x="1973694" y="3789969"/>
            <a:ext cx="91440" cy="91440"/>
          </a:xfrm>
          <a:prstGeom prst="ellipse">
            <a:avLst/>
          </a:prstGeom>
          <a:solidFill>
            <a:srgbClr val="D264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BF42AB2-A7FC-4CCB-D499-A328011CBE05}"/>
              </a:ext>
            </a:extLst>
          </p:cNvPr>
          <p:cNvSpPr/>
          <p:nvPr/>
        </p:nvSpPr>
        <p:spPr>
          <a:xfrm rot="10800000">
            <a:off x="2392318" y="3788211"/>
            <a:ext cx="91440" cy="91440"/>
          </a:xfrm>
          <a:prstGeom prst="ellipse">
            <a:avLst/>
          </a:prstGeom>
          <a:solidFill>
            <a:srgbClr val="D264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B837AEB-8733-05B4-627E-8C356F5F6007}"/>
              </a:ext>
            </a:extLst>
          </p:cNvPr>
          <p:cNvSpPr/>
          <p:nvPr/>
        </p:nvSpPr>
        <p:spPr>
          <a:xfrm rot="10800000">
            <a:off x="2995285" y="3628971"/>
            <a:ext cx="91440" cy="91440"/>
          </a:xfrm>
          <a:prstGeom prst="ellipse">
            <a:avLst/>
          </a:prstGeom>
          <a:solidFill>
            <a:srgbClr val="D264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5633C74-126B-5F66-0C79-CDCE8BE2A031}"/>
              </a:ext>
            </a:extLst>
          </p:cNvPr>
          <p:cNvSpPr/>
          <p:nvPr/>
        </p:nvSpPr>
        <p:spPr>
          <a:xfrm rot="10800000">
            <a:off x="3122759" y="3811603"/>
            <a:ext cx="91440" cy="91440"/>
          </a:xfrm>
          <a:prstGeom prst="ellipse">
            <a:avLst/>
          </a:prstGeom>
          <a:solidFill>
            <a:srgbClr val="D264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54FF8A0-0FDC-D3A4-05BA-4DE53CD1E0DE}"/>
              </a:ext>
            </a:extLst>
          </p:cNvPr>
          <p:cNvSpPr/>
          <p:nvPr/>
        </p:nvSpPr>
        <p:spPr>
          <a:xfrm rot="10800000">
            <a:off x="4040813" y="4010308"/>
            <a:ext cx="91440" cy="91440"/>
          </a:xfrm>
          <a:prstGeom prst="ellipse">
            <a:avLst/>
          </a:prstGeom>
          <a:solidFill>
            <a:srgbClr val="D264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B037E42C-6A0D-0A17-ED6B-1FCE15943F72}"/>
              </a:ext>
            </a:extLst>
          </p:cNvPr>
          <p:cNvSpPr/>
          <p:nvPr/>
        </p:nvSpPr>
        <p:spPr>
          <a:xfrm rot="10800000">
            <a:off x="5053980" y="4166584"/>
            <a:ext cx="91440" cy="91440"/>
          </a:xfrm>
          <a:prstGeom prst="ellipse">
            <a:avLst/>
          </a:prstGeom>
          <a:solidFill>
            <a:srgbClr val="D264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8E04E2D-CB59-C209-56C8-FA003B9EBB14}"/>
              </a:ext>
            </a:extLst>
          </p:cNvPr>
          <p:cNvSpPr/>
          <p:nvPr/>
        </p:nvSpPr>
        <p:spPr>
          <a:xfrm rot="10800000">
            <a:off x="5749827" y="4221441"/>
            <a:ext cx="91440" cy="91440"/>
          </a:xfrm>
          <a:prstGeom prst="ellipse">
            <a:avLst/>
          </a:prstGeom>
          <a:solidFill>
            <a:srgbClr val="D264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F64E1AF-1712-A903-3FA4-E26B1E3080B5}"/>
              </a:ext>
            </a:extLst>
          </p:cNvPr>
          <p:cNvSpPr/>
          <p:nvPr/>
        </p:nvSpPr>
        <p:spPr>
          <a:xfrm rot="10800000">
            <a:off x="6953458" y="4648982"/>
            <a:ext cx="91440" cy="91440"/>
          </a:xfrm>
          <a:prstGeom prst="ellipse">
            <a:avLst/>
          </a:prstGeom>
          <a:solidFill>
            <a:srgbClr val="D264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9DA471F5-C378-C4CE-6AAA-EC383AD80544}"/>
              </a:ext>
            </a:extLst>
          </p:cNvPr>
          <p:cNvCxnSpPr>
            <a:cxnSpLocks/>
          </p:cNvCxnSpPr>
          <p:nvPr/>
        </p:nvCxnSpPr>
        <p:spPr>
          <a:xfrm flipV="1">
            <a:off x="2019414" y="3275215"/>
            <a:ext cx="0" cy="529664"/>
          </a:xfrm>
          <a:prstGeom prst="line">
            <a:avLst/>
          </a:prstGeom>
          <a:ln w="9525">
            <a:solidFill>
              <a:srgbClr val="D2643C"/>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ACAAF40-789E-E4E5-16E2-BE42D1E9795D}"/>
              </a:ext>
            </a:extLst>
          </p:cNvPr>
          <p:cNvSpPr txBox="1"/>
          <p:nvPr/>
        </p:nvSpPr>
        <p:spPr>
          <a:xfrm>
            <a:off x="2065134" y="3133677"/>
            <a:ext cx="1600861" cy="276999"/>
          </a:xfrm>
          <a:prstGeom prst="rect">
            <a:avLst/>
          </a:prstGeom>
          <a:noFill/>
        </p:spPr>
        <p:txBody>
          <a:bodyPr wrap="square" rtlCol="0" anchor="ctr">
            <a:spAutoFit/>
          </a:bodyPr>
          <a:lstStyle/>
          <a:p>
            <a:r>
              <a:rPr lang="en-US" sz="1200" dirty="0">
                <a:solidFill>
                  <a:srgbClr val="D2643C"/>
                </a:solidFill>
              </a:rPr>
              <a:t>Recessions…</a:t>
            </a:r>
          </a:p>
        </p:txBody>
      </p:sp>
    </p:spTree>
    <p:extLst>
      <p:ext uri="{BB962C8B-B14F-4D97-AF65-F5344CB8AC3E}">
        <p14:creationId xmlns:p14="http://schemas.microsoft.com/office/powerpoint/2010/main" val="354634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AE65-1208-545C-BA9F-4E8DBCAC688E}"/>
              </a:ext>
            </a:extLst>
          </p:cNvPr>
          <p:cNvSpPr>
            <a:spLocks noGrp="1"/>
          </p:cNvSpPr>
          <p:nvPr>
            <p:ph type="title"/>
          </p:nvPr>
        </p:nvSpPr>
        <p:spPr/>
        <p:txBody>
          <a:bodyPr>
            <a:normAutofit/>
          </a:bodyPr>
          <a:lstStyle/>
          <a:p>
            <a:r>
              <a:rPr lang="en-US" dirty="0"/>
              <a:t>Bonds &amp; equities remain too correlated for optimal risk hedging.</a:t>
            </a:r>
          </a:p>
        </p:txBody>
      </p:sp>
      <p:sp>
        <p:nvSpPr>
          <p:cNvPr id="4" name="Text Placeholder 3">
            <a:extLst>
              <a:ext uri="{FF2B5EF4-FFF2-40B4-BE49-F238E27FC236}">
                <a16:creationId xmlns:a16="http://schemas.microsoft.com/office/drawing/2014/main" id="{47BA9347-26D9-CAE3-1A15-3BDA8420611F}"/>
              </a:ext>
            </a:extLst>
          </p:cNvPr>
          <p:cNvSpPr>
            <a:spLocks noGrp="1"/>
          </p:cNvSpPr>
          <p:nvPr>
            <p:ph type="body" sz="quarter" idx="13"/>
          </p:nvPr>
        </p:nvSpPr>
        <p:spPr/>
        <p:txBody>
          <a:bodyPr/>
          <a:lstStyle/>
          <a:p>
            <a:r>
              <a:rPr lang="en-US" dirty="0"/>
              <a:t>Since 2020, the diversification benefit of bonds has weakened when volatility arises. </a:t>
            </a:r>
          </a:p>
        </p:txBody>
      </p:sp>
      <p:sp>
        <p:nvSpPr>
          <p:cNvPr id="8" name="TextBox 7">
            <a:extLst>
              <a:ext uri="{FF2B5EF4-FFF2-40B4-BE49-F238E27FC236}">
                <a16:creationId xmlns:a16="http://schemas.microsoft.com/office/drawing/2014/main" id="{36DF20F1-5A4A-A565-8C93-B5F07FD27C8B}"/>
              </a:ext>
            </a:extLst>
          </p:cNvPr>
          <p:cNvSpPr txBox="1"/>
          <p:nvPr/>
        </p:nvSpPr>
        <p:spPr>
          <a:xfrm>
            <a:off x="553067" y="1766438"/>
            <a:ext cx="7347220" cy="276999"/>
          </a:xfrm>
          <a:prstGeom prst="rect">
            <a:avLst/>
          </a:prstGeom>
          <a:noFill/>
        </p:spPr>
        <p:txBody>
          <a:bodyPr wrap="square">
            <a:spAutoFit/>
          </a:bodyPr>
          <a:lstStyle/>
          <a:p>
            <a:r>
              <a:rPr lang="en-US" sz="1200" b="1" dirty="0">
                <a:solidFill>
                  <a:schemeClr val="accent1"/>
                </a:solidFill>
              </a:rPr>
              <a:t>Bonds no longer buoy equities—Expected 12-month return per unit of volatility </a:t>
            </a:r>
          </a:p>
        </p:txBody>
      </p:sp>
      <p:graphicFrame>
        <p:nvGraphicFramePr>
          <p:cNvPr id="12" name="Chart 11">
            <a:extLst>
              <a:ext uri="{FF2B5EF4-FFF2-40B4-BE49-F238E27FC236}">
                <a16:creationId xmlns:a16="http://schemas.microsoft.com/office/drawing/2014/main" id="{A61DC422-C6DF-E940-A376-C8E6F1982990}"/>
              </a:ext>
            </a:extLst>
          </p:cNvPr>
          <p:cNvGraphicFramePr/>
          <p:nvPr>
            <p:extLst>
              <p:ext uri="{D42A27DB-BD31-4B8C-83A1-F6EECF244321}">
                <p14:modId xmlns:p14="http://schemas.microsoft.com/office/powerpoint/2010/main" val="2858688673"/>
              </p:ext>
            </p:extLst>
          </p:nvPr>
        </p:nvGraphicFramePr>
        <p:xfrm>
          <a:off x="339987" y="2375646"/>
          <a:ext cx="3026950" cy="2503715"/>
        </p:xfrm>
        <a:graphic>
          <a:graphicData uri="http://schemas.openxmlformats.org/drawingml/2006/chart">
            <c:chart xmlns:c="http://schemas.openxmlformats.org/drawingml/2006/chart" xmlns:r="http://schemas.openxmlformats.org/officeDocument/2006/relationships" r:id="rId3"/>
          </a:graphicData>
        </a:graphic>
      </p:graphicFrame>
      <p:sp>
        <p:nvSpPr>
          <p:cNvPr id="13" name="Freeform: Shape 12">
            <a:extLst>
              <a:ext uri="{FF2B5EF4-FFF2-40B4-BE49-F238E27FC236}">
                <a16:creationId xmlns:a16="http://schemas.microsoft.com/office/drawing/2014/main" id="{DAF1135D-3C5E-FB54-56AB-7B080136E607}"/>
              </a:ext>
            </a:extLst>
          </p:cNvPr>
          <p:cNvSpPr/>
          <p:nvPr/>
        </p:nvSpPr>
        <p:spPr>
          <a:xfrm>
            <a:off x="705567" y="3248305"/>
            <a:ext cx="2502562" cy="864990"/>
          </a:xfrm>
          <a:custGeom>
            <a:avLst/>
            <a:gdLst>
              <a:gd name="csX0" fmla="*/ 0 w 2375647"/>
              <a:gd name="csY0" fmla="*/ 458608 h 997248"/>
              <a:gd name="csX1" fmla="*/ 331694 w 2375647"/>
              <a:gd name="csY1" fmla="*/ 960631 h 997248"/>
              <a:gd name="csX2" fmla="*/ 770965 w 2375647"/>
              <a:gd name="csY2" fmla="*/ 879949 h 997248"/>
              <a:gd name="csX3" fmla="*/ 1335741 w 2375647"/>
              <a:gd name="csY3" fmla="*/ 252420 h 997248"/>
              <a:gd name="csX4" fmla="*/ 1739153 w 2375647"/>
              <a:gd name="csY4" fmla="*/ 1408 h 997248"/>
              <a:gd name="csX5" fmla="*/ 2088777 w 2375647"/>
              <a:gd name="csY5" fmla="*/ 189667 h 997248"/>
              <a:gd name="csX6" fmla="*/ 2375647 w 2375647"/>
              <a:gd name="csY6" fmla="*/ 915808 h 99724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75647" h="997248">
                <a:moveTo>
                  <a:pt x="0" y="458608"/>
                </a:moveTo>
                <a:cubicBezTo>
                  <a:pt x="101600" y="674507"/>
                  <a:pt x="203200" y="890407"/>
                  <a:pt x="331694" y="960631"/>
                </a:cubicBezTo>
                <a:cubicBezTo>
                  <a:pt x="460188" y="1030855"/>
                  <a:pt x="603624" y="997984"/>
                  <a:pt x="770965" y="879949"/>
                </a:cubicBezTo>
                <a:cubicBezTo>
                  <a:pt x="938306" y="761914"/>
                  <a:pt x="1174376" y="398843"/>
                  <a:pt x="1335741" y="252420"/>
                </a:cubicBezTo>
                <a:cubicBezTo>
                  <a:pt x="1497106" y="105997"/>
                  <a:pt x="1613647" y="11867"/>
                  <a:pt x="1739153" y="1408"/>
                </a:cubicBezTo>
                <a:cubicBezTo>
                  <a:pt x="1864659" y="-9051"/>
                  <a:pt x="1982695" y="37267"/>
                  <a:pt x="2088777" y="189667"/>
                </a:cubicBezTo>
                <a:cubicBezTo>
                  <a:pt x="2194859" y="342067"/>
                  <a:pt x="2285253" y="628937"/>
                  <a:pt x="2375647" y="915808"/>
                </a:cubicBezTo>
              </a:path>
            </a:pathLst>
          </a:custGeom>
          <a:noFill/>
          <a:ln w="38100">
            <a:solidFill>
              <a:srgbClr val="C4687D"/>
            </a:solidFill>
          </a:ln>
          <a:effectLst>
            <a:glow>
              <a:srgbClr val="97546F">
                <a:alpha val="22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AECB123-F36C-C0D8-0FE8-D9AF3007F083}"/>
              </a:ext>
            </a:extLst>
          </p:cNvPr>
          <p:cNvSpPr/>
          <p:nvPr/>
        </p:nvSpPr>
        <p:spPr>
          <a:xfrm>
            <a:off x="705567" y="3212220"/>
            <a:ext cx="2502562" cy="901075"/>
          </a:xfrm>
          <a:custGeom>
            <a:avLst/>
            <a:gdLst>
              <a:gd name="csX0" fmla="*/ 0 w 2375647"/>
              <a:gd name="csY0" fmla="*/ 502101 h 1070470"/>
              <a:gd name="csX1" fmla="*/ 277906 w 2375647"/>
              <a:gd name="csY1" fmla="*/ 959301 h 1070470"/>
              <a:gd name="csX2" fmla="*/ 609600 w 2375647"/>
              <a:gd name="csY2" fmla="*/ 1039983 h 1070470"/>
              <a:gd name="csX3" fmla="*/ 1156447 w 2375647"/>
              <a:gd name="csY3" fmla="*/ 537960 h 1070470"/>
              <a:gd name="csX4" fmla="*/ 1506071 w 2375647"/>
              <a:gd name="csY4" fmla="*/ 170407 h 1070470"/>
              <a:gd name="csX5" fmla="*/ 1837765 w 2375647"/>
              <a:gd name="csY5" fmla="*/ 77 h 1070470"/>
              <a:gd name="csX6" fmla="*/ 2115671 w 2375647"/>
              <a:gd name="csY6" fmla="*/ 188336 h 1070470"/>
              <a:gd name="csX7" fmla="*/ 2375647 w 2375647"/>
              <a:gd name="csY7" fmla="*/ 762077 h 10704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375647" h="1070470">
                <a:moveTo>
                  <a:pt x="0" y="502101"/>
                </a:moveTo>
                <a:cubicBezTo>
                  <a:pt x="88153" y="685877"/>
                  <a:pt x="176306" y="869654"/>
                  <a:pt x="277906" y="959301"/>
                </a:cubicBezTo>
                <a:cubicBezTo>
                  <a:pt x="379506" y="1048948"/>
                  <a:pt x="463176" y="1110207"/>
                  <a:pt x="609600" y="1039983"/>
                </a:cubicBezTo>
                <a:cubicBezTo>
                  <a:pt x="756024" y="969759"/>
                  <a:pt x="1007035" y="682889"/>
                  <a:pt x="1156447" y="537960"/>
                </a:cubicBezTo>
                <a:cubicBezTo>
                  <a:pt x="1305859" y="393031"/>
                  <a:pt x="1392518" y="260054"/>
                  <a:pt x="1506071" y="170407"/>
                </a:cubicBezTo>
                <a:cubicBezTo>
                  <a:pt x="1619624" y="80760"/>
                  <a:pt x="1736165" y="-2911"/>
                  <a:pt x="1837765" y="77"/>
                </a:cubicBezTo>
                <a:cubicBezTo>
                  <a:pt x="1939365" y="3065"/>
                  <a:pt x="2026024" y="61336"/>
                  <a:pt x="2115671" y="188336"/>
                </a:cubicBezTo>
                <a:cubicBezTo>
                  <a:pt x="2205318" y="315336"/>
                  <a:pt x="2290482" y="538706"/>
                  <a:pt x="2375647" y="762077"/>
                </a:cubicBezTo>
              </a:path>
            </a:pathLst>
          </a:custGeom>
          <a:noFill/>
          <a:ln w="38100">
            <a:solidFill>
              <a:srgbClr val="7B60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640EB87-8651-1651-942B-1990AE63833A}"/>
              </a:ext>
            </a:extLst>
          </p:cNvPr>
          <p:cNvSpPr/>
          <p:nvPr/>
        </p:nvSpPr>
        <p:spPr>
          <a:xfrm>
            <a:off x="705567" y="3110422"/>
            <a:ext cx="2503254" cy="1166848"/>
          </a:xfrm>
          <a:custGeom>
            <a:avLst/>
            <a:gdLst>
              <a:gd name="csX0" fmla="*/ 0 w 2386361"/>
              <a:gd name="csY0" fmla="*/ 1353014 h 1353014"/>
              <a:gd name="csX1" fmla="*/ 267629 w 2386361"/>
              <a:gd name="csY1" fmla="*/ 743414 h 1353014"/>
              <a:gd name="csX2" fmla="*/ 609600 w 2386361"/>
              <a:gd name="csY2" fmla="*/ 431180 h 1353014"/>
              <a:gd name="csX3" fmla="*/ 936702 w 2386361"/>
              <a:gd name="csY3" fmla="*/ 431180 h 1353014"/>
              <a:gd name="csX4" fmla="*/ 1486829 w 2386361"/>
              <a:gd name="csY4" fmla="*/ 713678 h 1353014"/>
              <a:gd name="csX5" fmla="*/ 1739590 w 2386361"/>
              <a:gd name="csY5" fmla="*/ 743414 h 1353014"/>
              <a:gd name="csX6" fmla="*/ 1970049 w 2386361"/>
              <a:gd name="csY6" fmla="*/ 661639 h 1353014"/>
              <a:gd name="csX7" fmla="*/ 2222810 w 2386361"/>
              <a:gd name="csY7" fmla="*/ 349404 h 1353014"/>
              <a:gd name="csX8" fmla="*/ 2386361 w 2386361"/>
              <a:gd name="csY8" fmla="*/ 0 h 13530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386361" h="1353014">
                <a:moveTo>
                  <a:pt x="0" y="1353014"/>
                </a:moveTo>
                <a:cubicBezTo>
                  <a:pt x="83014" y="1125033"/>
                  <a:pt x="166029" y="897053"/>
                  <a:pt x="267629" y="743414"/>
                </a:cubicBezTo>
                <a:cubicBezTo>
                  <a:pt x="369229" y="589775"/>
                  <a:pt x="498088" y="483219"/>
                  <a:pt x="609600" y="431180"/>
                </a:cubicBezTo>
                <a:cubicBezTo>
                  <a:pt x="721112" y="379141"/>
                  <a:pt x="790497" y="384097"/>
                  <a:pt x="936702" y="431180"/>
                </a:cubicBezTo>
                <a:cubicBezTo>
                  <a:pt x="1082907" y="478263"/>
                  <a:pt x="1353014" y="661639"/>
                  <a:pt x="1486829" y="713678"/>
                </a:cubicBezTo>
                <a:cubicBezTo>
                  <a:pt x="1620644" y="765717"/>
                  <a:pt x="1659053" y="752087"/>
                  <a:pt x="1739590" y="743414"/>
                </a:cubicBezTo>
                <a:cubicBezTo>
                  <a:pt x="1820127" y="734741"/>
                  <a:pt x="1889512" y="727307"/>
                  <a:pt x="1970049" y="661639"/>
                </a:cubicBezTo>
                <a:cubicBezTo>
                  <a:pt x="2050586" y="595971"/>
                  <a:pt x="2153425" y="459677"/>
                  <a:pt x="2222810" y="349404"/>
                </a:cubicBezTo>
                <a:cubicBezTo>
                  <a:pt x="2292195" y="239131"/>
                  <a:pt x="2339278" y="119565"/>
                  <a:pt x="2386361" y="0"/>
                </a:cubicBezTo>
              </a:path>
            </a:pathLst>
          </a:custGeom>
          <a:noFill/>
          <a:ln w="38100">
            <a:solidFill>
              <a:srgbClr val="D264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6181B6F-935D-7F7E-1F65-D13CA21E90AF}"/>
              </a:ext>
            </a:extLst>
          </p:cNvPr>
          <p:cNvSpPr/>
          <p:nvPr/>
        </p:nvSpPr>
        <p:spPr>
          <a:xfrm>
            <a:off x="705567" y="2526214"/>
            <a:ext cx="2503254" cy="1729495"/>
          </a:xfrm>
          <a:custGeom>
            <a:avLst/>
            <a:gdLst>
              <a:gd name="csX0" fmla="*/ 0 w 2371493"/>
              <a:gd name="csY0" fmla="*/ 2170771 h 2170771"/>
              <a:gd name="csX1" fmla="*/ 275063 w 2371493"/>
              <a:gd name="csY1" fmla="*/ 1553737 h 2170771"/>
              <a:gd name="csX2" fmla="*/ 520390 w 2371493"/>
              <a:gd name="csY2" fmla="*/ 1286108 h 2170771"/>
              <a:gd name="csX3" fmla="*/ 691376 w 2371493"/>
              <a:gd name="csY3" fmla="*/ 1182029 h 2170771"/>
              <a:gd name="csX4" fmla="*/ 854927 w 2371493"/>
              <a:gd name="csY4" fmla="*/ 1152293 h 2170771"/>
              <a:gd name="csX5" fmla="*/ 1226634 w 2371493"/>
              <a:gd name="csY5" fmla="*/ 1159727 h 2170771"/>
              <a:gd name="csX6" fmla="*/ 1486829 w 2371493"/>
              <a:gd name="csY6" fmla="*/ 1152293 h 2170771"/>
              <a:gd name="csX7" fmla="*/ 1732156 w 2371493"/>
              <a:gd name="csY7" fmla="*/ 1063083 h 2170771"/>
              <a:gd name="csX8" fmla="*/ 1865971 w 2371493"/>
              <a:gd name="csY8" fmla="*/ 951571 h 2170771"/>
              <a:gd name="csX9" fmla="*/ 1955181 w 2371493"/>
              <a:gd name="csY9" fmla="*/ 840059 h 2170771"/>
              <a:gd name="csX10" fmla="*/ 2059259 w 2371493"/>
              <a:gd name="csY10" fmla="*/ 706244 h 2170771"/>
              <a:gd name="csX11" fmla="*/ 2185639 w 2371493"/>
              <a:gd name="csY11" fmla="*/ 446049 h 2170771"/>
              <a:gd name="csX12" fmla="*/ 2371493 w 2371493"/>
              <a:gd name="csY12" fmla="*/ 0 h 21707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371493" h="2170771">
                <a:moveTo>
                  <a:pt x="0" y="2170771"/>
                </a:moveTo>
                <a:cubicBezTo>
                  <a:pt x="94165" y="1935976"/>
                  <a:pt x="188331" y="1701181"/>
                  <a:pt x="275063" y="1553737"/>
                </a:cubicBezTo>
                <a:cubicBezTo>
                  <a:pt x="361795" y="1406293"/>
                  <a:pt x="451005" y="1348059"/>
                  <a:pt x="520390" y="1286108"/>
                </a:cubicBezTo>
                <a:cubicBezTo>
                  <a:pt x="589775" y="1224157"/>
                  <a:pt x="635620" y="1204331"/>
                  <a:pt x="691376" y="1182029"/>
                </a:cubicBezTo>
                <a:cubicBezTo>
                  <a:pt x="747132" y="1159727"/>
                  <a:pt x="765717" y="1156010"/>
                  <a:pt x="854927" y="1152293"/>
                </a:cubicBezTo>
                <a:cubicBezTo>
                  <a:pt x="944137" y="1148576"/>
                  <a:pt x="1121317" y="1159727"/>
                  <a:pt x="1226634" y="1159727"/>
                </a:cubicBezTo>
                <a:cubicBezTo>
                  <a:pt x="1331951" y="1159727"/>
                  <a:pt x="1402575" y="1168400"/>
                  <a:pt x="1486829" y="1152293"/>
                </a:cubicBezTo>
                <a:cubicBezTo>
                  <a:pt x="1571083" y="1136186"/>
                  <a:pt x="1668966" y="1096537"/>
                  <a:pt x="1732156" y="1063083"/>
                </a:cubicBezTo>
                <a:cubicBezTo>
                  <a:pt x="1795346" y="1029629"/>
                  <a:pt x="1828800" y="988742"/>
                  <a:pt x="1865971" y="951571"/>
                </a:cubicBezTo>
                <a:cubicBezTo>
                  <a:pt x="1903142" y="914400"/>
                  <a:pt x="1922966" y="880947"/>
                  <a:pt x="1955181" y="840059"/>
                </a:cubicBezTo>
                <a:cubicBezTo>
                  <a:pt x="1987396" y="799171"/>
                  <a:pt x="2020849" y="771912"/>
                  <a:pt x="2059259" y="706244"/>
                </a:cubicBezTo>
                <a:cubicBezTo>
                  <a:pt x="2097669" y="640576"/>
                  <a:pt x="2133600" y="563756"/>
                  <a:pt x="2185639" y="446049"/>
                </a:cubicBezTo>
                <a:cubicBezTo>
                  <a:pt x="2237678" y="328342"/>
                  <a:pt x="2304585" y="164171"/>
                  <a:pt x="2371493" y="0"/>
                </a:cubicBezTo>
              </a:path>
            </a:pathLst>
          </a:custGeom>
          <a:noFill/>
          <a:ln w="38100">
            <a:solidFill>
              <a:srgbClr val="7697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hart 16">
            <a:extLst>
              <a:ext uri="{FF2B5EF4-FFF2-40B4-BE49-F238E27FC236}">
                <a16:creationId xmlns:a16="http://schemas.microsoft.com/office/drawing/2014/main" id="{BF00DE47-33CE-BB81-C9E7-1D8569AF5FC5}"/>
              </a:ext>
            </a:extLst>
          </p:cNvPr>
          <p:cNvGraphicFramePr/>
          <p:nvPr>
            <p:extLst>
              <p:ext uri="{D42A27DB-BD31-4B8C-83A1-F6EECF244321}">
                <p14:modId xmlns:p14="http://schemas.microsoft.com/office/powerpoint/2010/main" val="2274657027"/>
              </p:ext>
            </p:extLst>
          </p:nvPr>
        </p:nvGraphicFramePr>
        <p:xfrm>
          <a:off x="3960711" y="2375646"/>
          <a:ext cx="3026950" cy="250371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D9869AB3-3DF1-DAC6-745F-CF0300E16464}"/>
              </a:ext>
            </a:extLst>
          </p:cNvPr>
          <p:cNvSpPr txBox="1"/>
          <p:nvPr/>
        </p:nvSpPr>
        <p:spPr>
          <a:xfrm>
            <a:off x="664365" y="2087270"/>
            <a:ext cx="2779191" cy="276999"/>
          </a:xfrm>
          <a:prstGeom prst="rect">
            <a:avLst/>
          </a:prstGeom>
          <a:noFill/>
        </p:spPr>
        <p:txBody>
          <a:bodyPr wrap="square" lIns="0" rtlCol="0">
            <a:spAutoFit/>
          </a:bodyPr>
          <a:lstStyle/>
          <a:p>
            <a:r>
              <a:rPr lang="en-US" sz="1200" i="1" dirty="0">
                <a:solidFill>
                  <a:schemeClr val="accent1"/>
                </a:solidFill>
              </a:rPr>
              <a:t>2000-2019 – Reliable Diversification</a:t>
            </a:r>
          </a:p>
        </p:txBody>
      </p:sp>
      <p:sp>
        <p:nvSpPr>
          <p:cNvPr id="20" name="Freeform: Shape 19">
            <a:extLst>
              <a:ext uri="{FF2B5EF4-FFF2-40B4-BE49-F238E27FC236}">
                <a16:creationId xmlns:a16="http://schemas.microsoft.com/office/drawing/2014/main" id="{C8B41741-A19B-33B0-BF66-E89DA4062DC1}"/>
              </a:ext>
            </a:extLst>
          </p:cNvPr>
          <p:cNvSpPr/>
          <p:nvPr/>
        </p:nvSpPr>
        <p:spPr>
          <a:xfrm>
            <a:off x="4320221" y="2533655"/>
            <a:ext cx="2538330" cy="1298854"/>
          </a:xfrm>
          <a:custGeom>
            <a:avLst/>
            <a:gdLst>
              <a:gd name="csX0" fmla="*/ 0 w 2553004"/>
              <a:gd name="csY0" fmla="*/ 1441968 h 1561379"/>
              <a:gd name="csX1" fmla="*/ 329184 w 2553004"/>
              <a:gd name="csY1" fmla="*/ 1559011 h 1561379"/>
              <a:gd name="csX2" fmla="*/ 687628 w 2553004"/>
              <a:gd name="csY2" fmla="*/ 1346870 h 1561379"/>
              <a:gd name="csX3" fmla="*/ 1272844 w 2553004"/>
              <a:gd name="csY3" fmla="*/ 564144 h 1561379"/>
              <a:gd name="csX4" fmla="*/ 1704441 w 2553004"/>
              <a:gd name="csY4" fmla="*/ 95971 h 1561379"/>
              <a:gd name="csX5" fmla="*/ 2055571 w 2553004"/>
              <a:gd name="csY5" fmla="*/ 22819 h 1561379"/>
              <a:gd name="csX6" fmla="*/ 2414016 w 2553004"/>
              <a:gd name="csY6" fmla="*/ 388579 h 1561379"/>
              <a:gd name="csX7" fmla="*/ 2553004 w 2553004"/>
              <a:gd name="csY7" fmla="*/ 761654 h 156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553004" h="1561379">
                <a:moveTo>
                  <a:pt x="0" y="1441968"/>
                </a:moveTo>
                <a:cubicBezTo>
                  <a:pt x="107289" y="1508414"/>
                  <a:pt x="214579" y="1574861"/>
                  <a:pt x="329184" y="1559011"/>
                </a:cubicBezTo>
                <a:cubicBezTo>
                  <a:pt x="443789" y="1543161"/>
                  <a:pt x="530351" y="1512681"/>
                  <a:pt x="687628" y="1346870"/>
                </a:cubicBezTo>
                <a:cubicBezTo>
                  <a:pt x="844905" y="1181059"/>
                  <a:pt x="1103375" y="772627"/>
                  <a:pt x="1272844" y="564144"/>
                </a:cubicBezTo>
                <a:cubicBezTo>
                  <a:pt x="1442313" y="355661"/>
                  <a:pt x="1573987" y="186192"/>
                  <a:pt x="1704441" y="95971"/>
                </a:cubicBezTo>
                <a:cubicBezTo>
                  <a:pt x="1834895" y="5750"/>
                  <a:pt x="1937309" y="-25949"/>
                  <a:pt x="2055571" y="22819"/>
                </a:cubicBezTo>
                <a:cubicBezTo>
                  <a:pt x="2173834" y="71587"/>
                  <a:pt x="2331111" y="265440"/>
                  <a:pt x="2414016" y="388579"/>
                </a:cubicBezTo>
                <a:cubicBezTo>
                  <a:pt x="2496922" y="511718"/>
                  <a:pt x="2524963" y="636686"/>
                  <a:pt x="2553004" y="761654"/>
                </a:cubicBezTo>
              </a:path>
            </a:pathLst>
          </a:custGeom>
          <a:noFill/>
          <a:ln w="38100">
            <a:solidFill>
              <a:srgbClr val="7B60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F93B716-31FD-A13F-1B77-BF8642DF8A70}"/>
              </a:ext>
            </a:extLst>
          </p:cNvPr>
          <p:cNvSpPr/>
          <p:nvPr/>
        </p:nvSpPr>
        <p:spPr>
          <a:xfrm>
            <a:off x="4330094" y="2601951"/>
            <a:ext cx="2521143" cy="1265434"/>
          </a:xfrm>
          <a:custGeom>
            <a:avLst/>
            <a:gdLst>
              <a:gd name="csX0" fmla="*/ 0 w 2553004"/>
              <a:gd name="csY0" fmla="*/ 1441968 h 1561379"/>
              <a:gd name="csX1" fmla="*/ 329184 w 2553004"/>
              <a:gd name="csY1" fmla="*/ 1559011 h 1561379"/>
              <a:gd name="csX2" fmla="*/ 687628 w 2553004"/>
              <a:gd name="csY2" fmla="*/ 1346870 h 1561379"/>
              <a:gd name="csX3" fmla="*/ 1272844 w 2553004"/>
              <a:gd name="csY3" fmla="*/ 564144 h 1561379"/>
              <a:gd name="csX4" fmla="*/ 1704441 w 2553004"/>
              <a:gd name="csY4" fmla="*/ 95971 h 1561379"/>
              <a:gd name="csX5" fmla="*/ 2055571 w 2553004"/>
              <a:gd name="csY5" fmla="*/ 22819 h 1561379"/>
              <a:gd name="csX6" fmla="*/ 2414016 w 2553004"/>
              <a:gd name="csY6" fmla="*/ 388579 h 1561379"/>
              <a:gd name="csX7" fmla="*/ 2553004 w 2553004"/>
              <a:gd name="csY7" fmla="*/ 761654 h 156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553004" h="1561379">
                <a:moveTo>
                  <a:pt x="0" y="1441968"/>
                </a:moveTo>
                <a:cubicBezTo>
                  <a:pt x="107289" y="1508414"/>
                  <a:pt x="214579" y="1574861"/>
                  <a:pt x="329184" y="1559011"/>
                </a:cubicBezTo>
                <a:cubicBezTo>
                  <a:pt x="443789" y="1543161"/>
                  <a:pt x="530351" y="1512681"/>
                  <a:pt x="687628" y="1346870"/>
                </a:cubicBezTo>
                <a:cubicBezTo>
                  <a:pt x="844905" y="1181059"/>
                  <a:pt x="1103375" y="772627"/>
                  <a:pt x="1272844" y="564144"/>
                </a:cubicBezTo>
                <a:cubicBezTo>
                  <a:pt x="1442313" y="355661"/>
                  <a:pt x="1573987" y="186192"/>
                  <a:pt x="1704441" y="95971"/>
                </a:cubicBezTo>
                <a:cubicBezTo>
                  <a:pt x="1834895" y="5750"/>
                  <a:pt x="1937309" y="-25949"/>
                  <a:pt x="2055571" y="22819"/>
                </a:cubicBezTo>
                <a:cubicBezTo>
                  <a:pt x="2173834" y="71587"/>
                  <a:pt x="2331111" y="265440"/>
                  <a:pt x="2414016" y="388579"/>
                </a:cubicBezTo>
                <a:cubicBezTo>
                  <a:pt x="2496922" y="511718"/>
                  <a:pt x="2524963" y="636686"/>
                  <a:pt x="2553004" y="761654"/>
                </a:cubicBezTo>
              </a:path>
            </a:pathLst>
          </a:custGeom>
          <a:noFill/>
          <a:ln w="38100">
            <a:solidFill>
              <a:srgbClr val="C468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46F6066-DEF9-5271-B00F-6563810FE525}"/>
              </a:ext>
            </a:extLst>
          </p:cNvPr>
          <p:cNvSpPr/>
          <p:nvPr/>
        </p:nvSpPr>
        <p:spPr>
          <a:xfrm>
            <a:off x="4337408" y="3569299"/>
            <a:ext cx="2521143" cy="739771"/>
          </a:xfrm>
          <a:custGeom>
            <a:avLst/>
            <a:gdLst>
              <a:gd name="csX0" fmla="*/ 0 w 2545689"/>
              <a:gd name="csY0" fmla="*/ 521336 h 916483"/>
              <a:gd name="csX1" fmla="*/ 277977 w 2545689"/>
              <a:gd name="csY1" fmla="*/ 828574 h 916483"/>
              <a:gd name="csX2" fmla="*/ 475488 w 2545689"/>
              <a:gd name="csY2" fmla="*/ 916356 h 916483"/>
              <a:gd name="csX3" fmla="*/ 746150 w 2545689"/>
              <a:gd name="csY3" fmla="*/ 843204 h 916483"/>
              <a:gd name="csX4" fmla="*/ 987552 w 2545689"/>
              <a:gd name="csY4" fmla="*/ 660324 h 916483"/>
              <a:gd name="csX5" fmla="*/ 1243584 w 2545689"/>
              <a:gd name="csY5" fmla="*/ 433553 h 916483"/>
              <a:gd name="csX6" fmla="*/ 1506931 w 2545689"/>
              <a:gd name="csY6" fmla="*/ 184836 h 916483"/>
              <a:gd name="csX7" fmla="*/ 1777593 w 2545689"/>
              <a:gd name="csY7" fmla="*/ 38532 h 916483"/>
              <a:gd name="csX8" fmla="*/ 1945843 w 2545689"/>
              <a:gd name="csY8" fmla="*/ 1956 h 916483"/>
              <a:gd name="csX9" fmla="*/ 2143353 w 2545689"/>
              <a:gd name="csY9" fmla="*/ 82424 h 916483"/>
              <a:gd name="csX10" fmla="*/ 2362809 w 2545689"/>
              <a:gd name="csY10" fmla="*/ 331140 h 916483"/>
              <a:gd name="csX11" fmla="*/ 2545689 w 2545689"/>
              <a:gd name="csY11" fmla="*/ 718846 h 916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545689" h="916483">
                <a:moveTo>
                  <a:pt x="0" y="521336"/>
                </a:moveTo>
                <a:cubicBezTo>
                  <a:pt x="99364" y="642036"/>
                  <a:pt x="198729" y="762737"/>
                  <a:pt x="277977" y="828574"/>
                </a:cubicBezTo>
                <a:cubicBezTo>
                  <a:pt x="357225" y="894411"/>
                  <a:pt x="397459" y="913918"/>
                  <a:pt x="475488" y="916356"/>
                </a:cubicBezTo>
                <a:cubicBezTo>
                  <a:pt x="553517" y="918794"/>
                  <a:pt x="660806" y="885876"/>
                  <a:pt x="746150" y="843204"/>
                </a:cubicBezTo>
                <a:cubicBezTo>
                  <a:pt x="831494" y="800532"/>
                  <a:pt x="904646" y="728599"/>
                  <a:pt x="987552" y="660324"/>
                </a:cubicBezTo>
                <a:cubicBezTo>
                  <a:pt x="1070458" y="592049"/>
                  <a:pt x="1157021" y="512801"/>
                  <a:pt x="1243584" y="433553"/>
                </a:cubicBezTo>
                <a:cubicBezTo>
                  <a:pt x="1330147" y="354305"/>
                  <a:pt x="1417930" y="250673"/>
                  <a:pt x="1506931" y="184836"/>
                </a:cubicBezTo>
                <a:cubicBezTo>
                  <a:pt x="1595932" y="118999"/>
                  <a:pt x="1704441" y="69012"/>
                  <a:pt x="1777593" y="38532"/>
                </a:cubicBezTo>
                <a:cubicBezTo>
                  <a:pt x="1850745" y="8052"/>
                  <a:pt x="1884883" y="-5359"/>
                  <a:pt x="1945843" y="1956"/>
                </a:cubicBezTo>
                <a:cubicBezTo>
                  <a:pt x="2006803" y="9271"/>
                  <a:pt x="2073859" y="27560"/>
                  <a:pt x="2143353" y="82424"/>
                </a:cubicBezTo>
                <a:cubicBezTo>
                  <a:pt x="2212847" y="137288"/>
                  <a:pt x="2295753" y="225070"/>
                  <a:pt x="2362809" y="331140"/>
                </a:cubicBezTo>
                <a:cubicBezTo>
                  <a:pt x="2429865" y="437210"/>
                  <a:pt x="2487777" y="578028"/>
                  <a:pt x="2545689" y="718846"/>
                </a:cubicBezTo>
              </a:path>
            </a:pathLst>
          </a:custGeom>
          <a:noFill/>
          <a:ln w="38100">
            <a:solidFill>
              <a:srgbClr val="D264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EC4C25B-F9C6-2320-4183-060197A6F060}"/>
              </a:ext>
            </a:extLst>
          </p:cNvPr>
          <p:cNvSpPr/>
          <p:nvPr/>
        </p:nvSpPr>
        <p:spPr>
          <a:xfrm>
            <a:off x="4329402" y="3604752"/>
            <a:ext cx="2529149" cy="788914"/>
          </a:xfrm>
          <a:custGeom>
            <a:avLst/>
            <a:gdLst>
              <a:gd name="csX0" fmla="*/ 0 w 2546819"/>
              <a:gd name="csY0" fmla="*/ 467301 h 977365"/>
              <a:gd name="csX1" fmla="*/ 202519 w 2546819"/>
              <a:gd name="csY1" fmla="*/ 823242 h 977365"/>
              <a:gd name="csX2" fmla="*/ 355941 w 2546819"/>
              <a:gd name="csY2" fmla="*/ 939844 h 977365"/>
              <a:gd name="csX3" fmla="*/ 521638 w 2546819"/>
              <a:gd name="csY3" fmla="*/ 976665 h 977365"/>
              <a:gd name="csX4" fmla="*/ 625966 w 2546819"/>
              <a:gd name="csY4" fmla="*/ 958254 h 977365"/>
              <a:gd name="csX5" fmla="*/ 748704 w 2546819"/>
              <a:gd name="csY5" fmla="*/ 890748 h 977365"/>
              <a:gd name="csX6" fmla="*/ 1049413 w 2546819"/>
              <a:gd name="csY6" fmla="*/ 645272 h 977365"/>
              <a:gd name="csX7" fmla="*/ 1233520 w 2546819"/>
              <a:gd name="csY7" fmla="*/ 430480 h 977365"/>
              <a:gd name="csX8" fmla="*/ 1534229 w 2546819"/>
              <a:gd name="csY8" fmla="*/ 135908 h 977365"/>
              <a:gd name="csX9" fmla="*/ 1853348 w 2546819"/>
              <a:gd name="csY9" fmla="*/ 7033 h 977365"/>
              <a:gd name="csX10" fmla="*/ 2037455 w 2546819"/>
              <a:gd name="csY10" fmla="*/ 31581 h 977365"/>
              <a:gd name="csX11" fmla="*/ 2203152 w 2546819"/>
              <a:gd name="csY11" fmla="*/ 154319 h 977365"/>
              <a:gd name="csX12" fmla="*/ 2325890 w 2546819"/>
              <a:gd name="csY12" fmla="*/ 326152 h 977365"/>
              <a:gd name="csX13" fmla="*/ 2546819 w 2546819"/>
              <a:gd name="csY13" fmla="*/ 817105 h 9773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546819" h="977365">
                <a:moveTo>
                  <a:pt x="0" y="467301"/>
                </a:moveTo>
                <a:cubicBezTo>
                  <a:pt x="71598" y="605893"/>
                  <a:pt x="143196" y="744485"/>
                  <a:pt x="202519" y="823242"/>
                </a:cubicBezTo>
                <a:cubicBezTo>
                  <a:pt x="261843" y="901999"/>
                  <a:pt x="302755" y="914274"/>
                  <a:pt x="355941" y="939844"/>
                </a:cubicBezTo>
                <a:cubicBezTo>
                  <a:pt x="409128" y="965415"/>
                  <a:pt x="476634" y="973597"/>
                  <a:pt x="521638" y="976665"/>
                </a:cubicBezTo>
                <a:cubicBezTo>
                  <a:pt x="566642" y="979733"/>
                  <a:pt x="588122" y="972574"/>
                  <a:pt x="625966" y="958254"/>
                </a:cubicBezTo>
                <a:cubicBezTo>
                  <a:pt x="663810" y="943934"/>
                  <a:pt x="678130" y="942912"/>
                  <a:pt x="748704" y="890748"/>
                </a:cubicBezTo>
                <a:cubicBezTo>
                  <a:pt x="819278" y="838584"/>
                  <a:pt x="968610" y="721983"/>
                  <a:pt x="1049413" y="645272"/>
                </a:cubicBezTo>
                <a:cubicBezTo>
                  <a:pt x="1130216" y="568561"/>
                  <a:pt x="1152717" y="515374"/>
                  <a:pt x="1233520" y="430480"/>
                </a:cubicBezTo>
                <a:cubicBezTo>
                  <a:pt x="1314323" y="345586"/>
                  <a:pt x="1430924" y="206482"/>
                  <a:pt x="1534229" y="135908"/>
                </a:cubicBezTo>
                <a:cubicBezTo>
                  <a:pt x="1637534" y="65334"/>
                  <a:pt x="1769477" y="24421"/>
                  <a:pt x="1853348" y="7033"/>
                </a:cubicBezTo>
                <a:cubicBezTo>
                  <a:pt x="1937219" y="-10355"/>
                  <a:pt x="1979154" y="7033"/>
                  <a:pt x="2037455" y="31581"/>
                </a:cubicBezTo>
                <a:cubicBezTo>
                  <a:pt x="2095756" y="56129"/>
                  <a:pt x="2155080" y="105224"/>
                  <a:pt x="2203152" y="154319"/>
                </a:cubicBezTo>
                <a:cubicBezTo>
                  <a:pt x="2251224" y="203414"/>
                  <a:pt x="2268612" y="215688"/>
                  <a:pt x="2325890" y="326152"/>
                </a:cubicBezTo>
                <a:cubicBezTo>
                  <a:pt x="2383168" y="436616"/>
                  <a:pt x="2464993" y="626860"/>
                  <a:pt x="2546819" y="817105"/>
                </a:cubicBezTo>
              </a:path>
            </a:pathLst>
          </a:custGeom>
          <a:noFill/>
          <a:ln w="38100">
            <a:solidFill>
              <a:srgbClr val="7697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84CB9BB-3B8E-3F8A-3982-DD50CF9A0632}"/>
              </a:ext>
            </a:extLst>
          </p:cNvPr>
          <p:cNvSpPr txBox="1"/>
          <p:nvPr/>
        </p:nvSpPr>
        <p:spPr>
          <a:xfrm>
            <a:off x="4325991" y="2090989"/>
            <a:ext cx="3085685" cy="276999"/>
          </a:xfrm>
          <a:prstGeom prst="rect">
            <a:avLst/>
          </a:prstGeom>
          <a:noFill/>
        </p:spPr>
        <p:txBody>
          <a:bodyPr wrap="square" lIns="0" rtlCol="0">
            <a:spAutoFit/>
          </a:bodyPr>
          <a:lstStyle/>
          <a:p>
            <a:r>
              <a:rPr lang="en-US" sz="1200" i="1" dirty="0">
                <a:solidFill>
                  <a:schemeClr val="accent1"/>
                </a:solidFill>
              </a:rPr>
              <a:t>2020-2025 – Unreliable Diversification</a:t>
            </a:r>
          </a:p>
        </p:txBody>
      </p:sp>
      <p:sp>
        <p:nvSpPr>
          <p:cNvPr id="26" name="TextBox 25">
            <a:extLst>
              <a:ext uri="{FF2B5EF4-FFF2-40B4-BE49-F238E27FC236}">
                <a16:creationId xmlns:a16="http://schemas.microsoft.com/office/drawing/2014/main" id="{C14FA5D2-8EE3-C6EC-C4A0-333AFC83299D}"/>
              </a:ext>
            </a:extLst>
          </p:cNvPr>
          <p:cNvSpPr txBox="1"/>
          <p:nvPr/>
        </p:nvSpPr>
        <p:spPr>
          <a:xfrm>
            <a:off x="3218694" y="4932130"/>
            <a:ext cx="1110708" cy="153888"/>
          </a:xfrm>
          <a:prstGeom prst="rect">
            <a:avLst/>
          </a:prstGeom>
          <a:noFill/>
        </p:spPr>
        <p:txBody>
          <a:bodyPr wrap="square" lIns="0" tIns="0" rIns="0" bIns="0" rtlCol="0" anchor="ctr">
            <a:spAutoFit/>
          </a:bodyPr>
          <a:lstStyle/>
          <a:p>
            <a:pPr algn="ctr"/>
            <a:r>
              <a:rPr lang="en-US" sz="1000" b="1" dirty="0">
                <a:solidFill>
                  <a:schemeClr val="accent1"/>
                </a:solidFill>
              </a:rPr>
              <a:t>VIX</a:t>
            </a:r>
          </a:p>
        </p:txBody>
      </p:sp>
      <p:graphicFrame>
        <p:nvGraphicFramePr>
          <p:cNvPr id="27" name="Table 26">
            <a:extLst>
              <a:ext uri="{FF2B5EF4-FFF2-40B4-BE49-F238E27FC236}">
                <a16:creationId xmlns:a16="http://schemas.microsoft.com/office/drawing/2014/main" id="{EB0C4E2A-DDCF-0A0B-888D-C52A115D7D85}"/>
              </a:ext>
            </a:extLst>
          </p:cNvPr>
          <p:cNvGraphicFramePr>
            <a:graphicFrameLocks noGrp="1"/>
          </p:cNvGraphicFramePr>
          <p:nvPr>
            <p:extLst>
              <p:ext uri="{D42A27DB-BD31-4B8C-83A1-F6EECF244321}">
                <p14:modId xmlns:p14="http://schemas.microsoft.com/office/powerpoint/2010/main" val="2491065922"/>
              </p:ext>
            </p:extLst>
          </p:nvPr>
        </p:nvGraphicFramePr>
        <p:xfrm>
          <a:off x="674239" y="4940721"/>
          <a:ext cx="2692004" cy="121920"/>
        </p:xfrm>
        <a:graphic>
          <a:graphicData uri="http://schemas.openxmlformats.org/drawingml/2006/table">
            <a:tbl>
              <a:tblPr firstRow="1" bandRow="1">
                <a:tableStyleId>{5C22544A-7EE6-4342-B048-85BDC9FD1C3A}</a:tableStyleId>
              </a:tblPr>
              <a:tblGrid>
                <a:gridCol w="384572">
                  <a:extLst>
                    <a:ext uri="{9D8B030D-6E8A-4147-A177-3AD203B41FA5}">
                      <a16:colId xmlns:a16="http://schemas.microsoft.com/office/drawing/2014/main" val="2645138602"/>
                    </a:ext>
                  </a:extLst>
                </a:gridCol>
                <a:gridCol w="384572">
                  <a:extLst>
                    <a:ext uri="{9D8B030D-6E8A-4147-A177-3AD203B41FA5}">
                      <a16:colId xmlns:a16="http://schemas.microsoft.com/office/drawing/2014/main" val="2539085147"/>
                    </a:ext>
                  </a:extLst>
                </a:gridCol>
                <a:gridCol w="384572">
                  <a:extLst>
                    <a:ext uri="{9D8B030D-6E8A-4147-A177-3AD203B41FA5}">
                      <a16:colId xmlns:a16="http://schemas.microsoft.com/office/drawing/2014/main" val="1802691480"/>
                    </a:ext>
                  </a:extLst>
                </a:gridCol>
                <a:gridCol w="384572">
                  <a:extLst>
                    <a:ext uri="{9D8B030D-6E8A-4147-A177-3AD203B41FA5}">
                      <a16:colId xmlns:a16="http://schemas.microsoft.com/office/drawing/2014/main" val="4175969084"/>
                    </a:ext>
                  </a:extLst>
                </a:gridCol>
                <a:gridCol w="384572">
                  <a:extLst>
                    <a:ext uri="{9D8B030D-6E8A-4147-A177-3AD203B41FA5}">
                      <a16:colId xmlns:a16="http://schemas.microsoft.com/office/drawing/2014/main" val="3180684516"/>
                    </a:ext>
                  </a:extLst>
                </a:gridCol>
                <a:gridCol w="384572">
                  <a:extLst>
                    <a:ext uri="{9D8B030D-6E8A-4147-A177-3AD203B41FA5}">
                      <a16:colId xmlns:a16="http://schemas.microsoft.com/office/drawing/2014/main" val="2545534252"/>
                    </a:ext>
                  </a:extLst>
                </a:gridCol>
                <a:gridCol w="384572">
                  <a:extLst>
                    <a:ext uri="{9D8B030D-6E8A-4147-A177-3AD203B41FA5}">
                      <a16:colId xmlns:a16="http://schemas.microsoft.com/office/drawing/2014/main" val="3997251868"/>
                    </a:ext>
                  </a:extLst>
                </a:gridCol>
              </a:tblGrid>
              <a:tr h="0">
                <a:tc>
                  <a:txBody>
                    <a:bodyPr/>
                    <a:lstStyle/>
                    <a:p>
                      <a:pPr algn="l"/>
                      <a:r>
                        <a:rPr lang="en-US" sz="800" b="0" dirty="0">
                          <a:solidFill>
                            <a:schemeClr val="accent1"/>
                          </a:solidFill>
                        </a:rPr>
                        <a:t>10%</a:t>
                      </a:r>
                    </a:p>
                  </a:txBody>
                  <a:tcPr marL="0" marR="0" marT="0" marB="0"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800" b="0" dirty="0">
                          <a:solidFill>
                            <a:schemeClr val="accent1"/>
                          </a:solidFill>
                        </a:rPr>
                        <a:t>20%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800" b="0" dirty="0">
                          <a:solidFill>
                            <a:schemeClr val="accent1"/>
                          </a:solidFill>
                        </a:rPr>
                        <a:t>30%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800" b="0" dirty="0">
                          <a:solidFill>
                            <a:schemeClr val="accent1"/>
                          </a:solidFill>
                        </a:rPr>
                        <a:t>40%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800" b="0" dirty="0">
                          <a:solidFill>
                            <a:schemeClr val="accent1"/>
                          </a:solidFill>
                        </a:rPr>
                        <a:t>50%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800" b="0" dirty="0">
                          <a:solidFill>
                            <a:schemeClr val="accent1"/>
                          </a:solidFill>
                        </a:rPr>
                        <a:t>60%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800" b="0" dirty="0">
                          <a:solidFill>
                            <a:schemeClr val="accent1"/>
                          </a:solidFill>
                        </a:rPr>
                        <a:t>70%</a:t>
                      </a:r>
                    </a:p>
                  </a:txBody>
                  <a:tcPr marL="0" marR="0" marT="0" marB="0" anchor="ctr">
                    <a:lnL w="9525"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4499102"/>
                  </a:ext>
                </a:extLst>
              </a:tr>
            </a:tbl>
          </a:graphicData>
        </a:graphic>
      </p:graphicFrame>
      <p:sp>
        <p:nvSpPr>
          <p:cNvPr id="31" name="TextBox 30">
            <a:extLst>
              <a:ext uri="{FF2B5EF4-FFF2-40B4-BE49-F238E27FC236}">
                <a16:creationId xmlns:a16="http://schemas.microsoft.com/office/drawing/2014/main" id="{F997D711-5A7D-09E6-BC85-640172746A92}"/>
              </a:ext>
            </a:extLst>
          </p:cNvPr>
          <p:cNvSpPr txBox="1"/>
          <p:nvPr/>
        </p:nvSpPr>
        <p:spPr>
          <a:xfrm>
            <a:off x="377862" y="5612938"/>
            <a:ext cx="11003281" cy="338554"/>
          </a:xfrm>
          <a:prstGeom prst="rect">
            <a:avLst/>
          </a:prstGeom>
          <a:noFill/>
        </p:spPr>
        <p:txBody>
          <a:bodyPr wrap="square" lIns="0">
            <a:spAutoFit/>
          </a:bodyPr>
          <a:lstStyle/>
          <a:p>
            <a:r>
              <a:rPr lang="en-US" sz="800" b="0" i="0" dirty="0">
                <a:solidFill>
                  <a:schemeClr val="accent3"/>
                </a:solidFill>
                <a:effectLst/>
              </a:rPr>
              <a:t>Sources: Bloomberg Finance L.P., and IMF staff calculations, February 2026. Curves show expected 12-month-ahead excess returns for equities and sovereign bonds per unit of volatility (Sharpe ratio), plotted against the VIX (option-implied equity volatility). Panels compare 2000–2019 and 2020–2025. Returns are overlapping 12-month holding-period excess returns at weekly frequency.</a:t>
            </a:r>
          </a:p>
        </p:txBody>
      </p:sp>
      <p:sp>
        <p:nvSpPr>
          <p:cNvPr id="37" name="TextBox 36">
            <a:extLst>
              <a:ext uri="{FF2B5EF4-FFF2-40B4-BE49-F238E27FC236}">
                <a16:creationId xmlns:a16="http://schemas.microsoft.com/office/drawing/2014/main" id="{84B40495-54ED-AA4E-C017-03BD5795AEA4}"/>
              </a:ext>
            </a:extLst>
          </p:cNvPr>
          <p:cNvSpPr txBox="1"/>
          <p:nvPr/>
        </p:nvSpPr>
        <p:spPr>
          <a:xfrm>
            <a:off x="1024460" y="5232973"/>
            <a:ext cx="870471" cy="215444"/>
          </a:xfrm>
          <a:prstGeom prst="rect">
            <a:avLst/>
          </a:prstGeom>
          <a:noFill/>
        </p:spPr>
        <p:txBody>
          <a:bodyPr wrap="square" lIns="0" rtlCol="0">
            <a:spAutoFit/>
          </a:bodyPr>
          <a:lstStyle/>
          <a:p>
            <a:r>
              <a:rPr lang="en-US" sz="800" dirty="0">
                <a:solidFill>
                  <a:schemeClr val="tx2"/>
                </a:solidFill>
              </a:rPr>
              <a:t>S&amp;P 500</a:t>
            </a:r>
          </a:p>
        </p:txBody>
      </p:sp>
      <p:cxnSp>
        <p:nvCxnSpPr>
          <p:cNvPr id="39" name="Straight Connector 38">
            <a:extLst>
              <a:ext uri="{FF2B5EF4-FFF2-40B4-BE49-F238E27FC236}">
                <a16:creationId xmlns:a16="http://schemas.microsoft.com/office/drawing/2014/main" id="{2CB769A6-6FFA-4355-0576-60C1B5407804}"/>
              </a:ext>
            </a:extLst>
          </p:cNvPr>
          <p:cNvCxnSpPr>
            <a:cxnSpLocks/>
          </p:cNvCxnSpPr>
          <p:nvPr/>
        </p:nvCxnSpPr>
        <p:spPr>
          <a:xfrm>
            <a:off x="674239" y="5340695"/>
            <a:ext cx="263176" cy="0"/>
          </a:xfrm>
          <a:prstGeom prst="line">
            <a:avLst/>
          </a:prstGeom>
          <a:ln w="38100">
            <a:solidFill>
              <a:srgbClr val="C4687D"/>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0700749-1F88-D034-C474-840F8DDE7C26}"/>
              </a:ext>
            </a:extLst>
          </p:cNvPr>
          <p:cNvSpPr txBox="1"/>
          <p:nvPr/>
        </p:nvSpPr>
        <p:spPr>
          <a:xfrm>
            <a:off x="2079628" y="5241040"/>
            <a:ext cx="1228069" cy="215444"/>
          </a:xfrm>
          <a:prstGeom prst="rect">
            <a:avLst/>
          </a:prstGeom>
          <a:noFill/>
        </p:spPr>
        <p:txBody>
          <a:bodyPr wrap="square" lIns="0" rtlCol="0">
            <a:spAutoFit/>
          </a:bodyPr>
          <a:lstStyle/>
          <a:p>
            <a:r>
              <a:rPr lang="en-US" sz="800" dirty="0">
                <a:solidFill>
                  <a:schemeClr val="tx2"/>
                </a:solidFill>
              </a:rPr>
              <a:t>Broader Equity Market</a:t>
            </a:r>
          </a:p>
        </p:txBody>
      </p:sp>
      <p:cxnSp>
        <p:nvCxnSpPr>
          <p:cNvPr id="43" name="Straight Connector 42">
            <a:extLst>
              <a:ext uri="{FF2B5EF4-FFF2-40B4-BE49-F238E27FC236}">
                <a16:creationId xmlns:a16="http://schemas.microsoft.com/office/drawing/2014/main" id="{2A1B93FA-B361-3806-2D4D-9EACCADB11AB}"/>
              </a:ext>
            </a:extLst>
          </p:cNvPr>
          <p:cNvCxnSpPr>
            <a:cxnSpLocks/>
          </p:cNvCxnSpPr>
          <p:nvPr/>
        </p:nvCxnSpPr>
        <p:spPr>
          <a:xfrm>
            <a:off x="1729407" y="5348762"/>
            <a:ext cx="263176" cy="0"/>
          </a:xfrm>
          <a:prstGeom prst="line">
            <a:avLst/>
          </a:prstGeom>
          <a:ln w="38100">
            <a:solidFill>
              <a:srgbClr val="7B60A7"/>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5A79D6-EF2C-758B-F698-7051A3BACDF3}"/>
              </a:ext>
            </a:extLst>
          </p:cNvPr>
          <p:cNvSpPr txBox="1"/>
          <p:nvPr/>
        </p:nvSpPr>
        <p:spPr>
          <a:xfrm>
            <a:off x="3684340" y="5234370"/>
            <a:ext cx="1228069" cy="215444"/>
          </a:xfrm>
          <a:prstGeom prst="rect">
            <a:avLst/>
          </a:prstGeom>
          <a:noFill/>
        </p:spPr>
        <p:txBody>
          <a:bodyPr wrap="square" lIns="0" rtlCol="0">
            <a:spAutoFit/>
          </a:bodyPr>
          <a:lstStyle/>
          <a:p>
            <a:r>
              <a:rPr lang="en-US" sz="800" dirty="0">
                <a:solidFill>
                  <a:schemeClr val="tx2"/>
                </a:solidFill>
              </a:rPr>
              <a:t>US Treasuries (1-3 year)</a:t>
            </a:r>
          </a:p>
        </p:txBody>
      </p:sp>
      <p:cxnSp>
        <p:nvCxnSpPr>
          <p:cNvPr id="45" name="Straight Connector 44">
            <a:extLst>
              <a:ext uri="{FF2B5EF4-FFF2-40B4-BE49-F238E27FC236}">
                <a16:creationId xmlns:a16="http://schemas.microsoft.com/office/drawing/2014/main" id="{050E94C7-0699-EC87-E501-7F4879D2EFD1}"/>
              </a:ext>
            </a:extLst>
          </p:cNvPr>
          <p:cNvCxnSpPr>
            <a:cxnSpLocks/>
          </p:cNvCxnSpPr>
          <p:nvPr/>
        </p:nvCxnSpPr>
        <p:spPr>
          <a:xfrm>
            <a:off x="3334119" y="5342092"/>
            <a:ext cx="263176" cy="0"/>
          </a:xfrm>
          <a:prstGeom prst="line">
            <a:avLst/>
          </a:prstGeom>
          <a:ln w="38100">
            <a:solidFill>
              <a:srgbClr val="D2643C"/>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9176628-A1D0-5F03-81CD-85AA004177F2}"/>
              </a:ext>
            </a:extLst>
          </p:cNvPr>
          <p:cNvSpPr txBox="1"/>
          <p:nvPr/>
        </p:nvSpPr>
        <p:spPr>
          <a:xfrm>
            <a:off x="5386704" y="5242436"/>
            <a:ext cx="1745250" cy="215444"/>
          </a:xfrm>
          <a:prstGeom prst="rect">
            <a:avLst/>
          </a:prstGeom>
          <a:noFill/>
        </p:spPr>
        <p:txBody>
          <a:bodyPr wrap="square" lIns="0" rtlCol="0">
            <a:spAutoFit/>
          </a:bodyPr>
          <a:lstStyle/>
          <a:p>
            <a:r>
              <a:rPr lang="en-US" sz="800" dirty="0">
                <a:solidFill>
                  <a:schemeClr val="tx2"/>
                </a:solidFill>
              </a:rPr>
              <a:t>Broader Bond Market (1-3 year)</a:t>
            </a:r>
          </a:p>
        </p:txBody>
      </p:sp>
      <p:cxnSp>
        <p:nvCxnSpPr>
          <p:cNvPr id="47" name="Straight Connector 46">
            <a:extLst>
              <a:ext uri="{FF2B5EF4-FFF2-40B4-BE49-F238E27FC236}">
                <a16:creationId xmlns:a16="http://schemas.microsoft.com/office/drawing/2014/main" id="{A0C591BE-2340-10CF-E2C3-4404D9BE7C97}"/>
              </a:ext>
            </a:extLst>
          </p:cNvPr>
          <p:cNvCxnSpPr>
            <a:cxnSpLocks/>
          </p:cNvCxnSpPr>
          <p:nvPr/>
        </p:nvCxnSpPr>
        <p:spPr>
          <a:xfrm>
            <a:off x="5036483" y="5350159"/>
            <a:ext cx="263176" cy="0"/>
          </a:xfrm>
          <a:prstGeom prst="line">
            <a:avLst/>
          </a:prstGeom>
          <a:ln w="38100">
            <a:solidFill>
              <a:srgbClr val="76976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B7ADDD2-582C-9B60-C9A0-A54B8105DBAC}"/>
              </a:ext>
            </a:extLst>
          </p:cNvPr>
          <p:cNvCxnSpPr>
            <a:cxnSpLocks/>
          </p:cNvCxnSpPr>
          <p:nvPr/>
        </p:nvCxnSpPr>
        <p:spPr>
          <a:xfrm flipV="1">
            <a:off x="3774048" y="2663264"/>
            <a:ext cx="0" cy="1974002"/>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00541C2-9E95-4747-3E5F-5D2AF92A2EEC}"/>
              </a:ext>
            </a:extLst>
          </p:cNvPr>
          <p:cNvSpPr txBox="1"/>
          <p:nvPr/>
        </p:nvSpPr>
        <p:spPr>
          <a:xfrm>
            <a:off x="7411676" y="2729911"/>
            <a:ext cx="3161543" cy="1831271"/>
          </a:xfrm>
          <a:prstGeom prst="rect">
            <a:avLst/>
          </a:prstGeom>
          <a:noFill/>
        </p:spPr>
        <p:txBody>
          <a:bodyPr wrap="square">
            <a:spAutoFit/>
          </a:bodyPr>
          <a:lstStyle/>
          <a:p>
            <a:pPr>
              <a:spcBef>
                <a:spcPts val="300"/>
              </a:spcBef>
              <a:spcAft>
                <a:spcPts val="300"/>
              </a:spcAft>
            </a:pPr>
            <a:r>
              <a:rPr lang="en-US" sz="1400" b="1" dirty="0">
                <a:solidFill>
                  <a:srgbClr val="576E9B"/>
                </a:solidFill>
                <a:latin typeface="+mj-lt"/>
              </a:rPr>
              <a:t>Client Focus:</a:t>
            </a:r>
          </a:p>
          <a:p>
            <a:pPr marL="173038" indent="-173038">
              <a:spcBef>
                <a:spcPts val="300"/>
              </a:spcBef>
              <a:spcAft>
                <a:spcPts val="300"/>
              </a:spcAft>
              <a:buFont typeface="Arial" panose="020B0604020202020204" pitchFamily="34" charset="0"/>
              <a:buChar char="•"/>
            </a:pPr>
            <a:r>
              <a:rPr lang="en-US" sz="1400" dirty="0">
                <a:solidFill>
                  <a:schemeClr val="accent1"/>
                </a:solidFill>
                <a:latin typeface="+mj-lt"/>
              </a:rPr>
              <a:t>Traditional diversification may fail when it’s needed most</a:t>
            </a:r>
          </a:p>
          <a:p>
            <a:pPr marL="173038" indent="-173038">
              <a:spcBef>
                <a:spcPts val="300"/>
              </a:spcBef>
              <a:spcAft>
                <a:spcPts val="300"/>
              </a:spcAft>
              <a:buFont typeface="Arial" panose="020B0604020202020204" pitchFamily="34" charset="0"/>
              <a:buChar char="•"/>
            </a:pPr>
            <a:r>
              <a:rPr lang="en-US" sz="1400" dirty="0">
                <a:solidFill>
                  <a:schemeClr val="accent1"/>
                </a:solidFill>
                <a:latin typeface="+mj-lt"/>
              </a:rPr>
              <a:t>Stocks and bonds can decline at the same time</a:t>
            </a:r>
          </a:p>
          <a:p>
            <a:pPr marL="173038" indent="-173038">
              <a:spcBef>
                <a:spcPts val="300"/>
              </a:spcBef>
              <a:spcAft>
                <a:spcPts val="300"/>
              </a:spcAft>
              <a:buFont typeface="Arial" panose="020B0604020202020204" pitchFamily="34" charset="0"/>
              <a:buChar char="•"/>
            </a:pPr>
            <a:r>
              <a:rPr lang="en-US" sz="1400" dirty="0">
                <a:solidFill>
                  <a:schemeClr val="accent1"/>
                </a:solidFill>
                <a:latin typeface="+mj-lt"/>
              </a:rPr>
              <a:t>Clients aren’t prepared for “no place to hide” markets</a:t>
            </a:r>
          </a:p>
        </p:txBody>
      </p:sp>
      <p:cxnSp>
        <p:nvCxnSpPr>
          <p:cNvPr id="55" name="Straight Connector 54">
            <a:extLst>
              <a:ext uri="{FF2B5EF4-FFF2-40B4-BE49-F238E27FC236}">
                <a16:creationId xmlns:a16="http://schemas.microsoft.com/office/drawing/2014/main" id="{BDA9F2B7-CB8E-055C-EB37-D7E05B0D999D}"/>
              </a:ext>
            </a:extLst>
          </p:cNvPr>
          <p:cNvCxnSpPr>
            <a:cxnSpLocks/>
          </p:cNvCxnSpPr>
          <p:nvPr/>
        </p:nvCxnSpPr>
        <p:spPr>
          <a:xfrm>
            <a:off x="7131954" y="2511273"/>
            <a:ext cx="3566160"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2544A79-46BE-B272-1C0A-7A08F312D85F}"/>
              </a:ext>
            </a:extLst>
          </p:cNvPr>
          <p:cNvCxnSpPr>
            <a:cxnSpLocks/>
          </p:cNvCxnSpPr>
          <p:nvPr/>
        </p:nvCxnSpPr>
        <p:spPr>
          <a:xfrm>
            <a:off x="7131954" y="4781108"/>
            <a:ext cx="3566160"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04E3BF5-E042-A5B4-5370-4687934C8119}"/>
              </a:ext>
            </a:extLst>
          </p:cNvPr>
          <p:cNvCxnSpPr>
            <a:cxnSpLocks/>
          </p:cNvCxnSpPr>
          <p:nvPr/>
        </p:nvCxnSpPr>
        <p:spPr>
          <a:xfrm flipH="1">
            <a:off x="3366243" y="4990756"/>
            <a:ext cx="233684"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7353444-825A-4F4D-1C7F-83DEC462E038}"/>
              </a:ext>
            </a:extLst>
          </p:cNvPr>
          <p:cNvCxnSpPr>
            <a:cxnSpLocks/>
          </p:cNvCxnSpPr>
          <p:nvPr/>
        </p:nvCxnSpPr>
        <p:spPr>
          <a:xfrm flipH="1">
            <a:off x="3969134" y="4990756"/>
            <a:ext cx="233684"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81" name="Table 80">
            <a:extLst>
              <a:ext uri="{FF2B5EF4-FFF2-40B4-BE49-F238E27FC236}">
                <a16:creationId xmlns:a16="http://schemas.microsoft.com/office/drawing/2014/main" id="{5913CA80-C320-D26F-8AD8-5945E4832300}"/>
              </a:ext>
            </a:extLst>
          </p:cNvPr>
          <p:cNvGraphicFramePr>
            <a:graphicFrameLocks noGrp="1"/>
          </p:cNvGraphicFramePr>
          <p:nvPr>
            <p:extLst>
              <p:ext uri="{D42A27DB-BD31-4B8C-83A1-F6EECF244321}">
                <p14:modId xmlns:p14="http://schemas.microsoft.com/office/powerpoint/2010/main" val="2233311505"/>
              </p:ext>
            </p:extLst>
          </p:nvPr>
        </p:nvGraphicFramePr>
        <p:xfrm>
          <a:off x="4329402" y="4944612"/>
          <a:ext cx="2692004" cy="121920"/>
        </p:xfrm>
        <a:graphic>
          <a:graphicData uri="http://schemas.openxmlformats.org/drawingml/2006/table">
            <a:tbl>
              <a:tblPr firstRow="1" bandRow="1">
                <a:tableStyleId>{5C22544A-7EE6-4342-B048-85BDC9FD1C3A}</a:tableStyleId>
              </a:tblPr>
              <a:tblGrid>
                <a:gridCol w="384572">
                  <a:extLst>
                    <a:ext uri="{9D8B030D-6E8A-4147-A177-3AD203B41FA5}">
                      <a16:colId xmlns:a16="http://schemas.microsoft.com/office/drawing/2014/main" val="2645138602"/>
                    </a:ext>
                  </a:extLst>
                </a:gridCol>
                <a:gridCol w="384572">
                  <a:extLst>
                    <a:ext uri="{9D8B030D-6E8A-4147-A177-3AD203B41FA5}">
                      <a16:colId xmlns:a16="http://schemas.microsoft.com/office/drawing/2014/main" val="2539085147"/>
                    </a:ext>
                  </a:extLst>
                </a:gridCol>
                <a:gridCol w="384572">
                  <a:extLst>
                    <a:ext uri="{9D8B030D-6E8A-4147-A177-3AD203B41FA5}">
                      <a16:colId xmlns:a16="http://schemas.microsoft.com/office/drawing/2014/main" val="1802691480"/>
                    </a:ext>
                  </a:extLst>
                </a:gridCol>
                <a:gridCol w="384572">
                  <a:extLst>
                    <a:ext uri="{9D8B030D-6E8A-4147-A177-3AD203B41FA5}">
                      <a16:colId xmlns:a16="http://schemas.microsoft.com/office/drawing/2014/main" val="4175969084"/>
                    </a:ext>
                  </a:extLst>
                </a:gridCol>
                <a:gridCol w="384572">
                  <a:extLst>
                    <a:ext uri="{9D8B030D-6E8A-4147-A177-3AD203B41FA5}">
                      <a16:colId xmlns:a16="http://schemas.microsoft.com/office/drawing/2014/main" val="3180684516"/>
                    </a:ext>
                  </a:extLst>
                </a:gridCol>
                <a:gridCol w="384572">
                  <a:extLst>
                    <a:ext uri="{9D8B030D-6E8A-4147-A177-3AD203B41FA5}">
                      <a16:colId xmlns:a16="http://schemas.microsoft.com/office/drawing/2014/main" val="2545534252"/>
                    </a:ext>
                  </a:extLst>
                </a:gridCol>
                <a:gridCol w="384572">
                  <a:extLst>
                    <a:ext uri="{9D8B030D-6E8A-4147-A177-3AD203B41FA5}">
                      <a16:colId xmlns:a16="http://schemas.microsoft.com/office/drawing/2014/main" val="3997251868"/>
                    </a:ext>
                  </a:extLst>
                </a:gridCol>
              </a:tblGrid>
              <a:tr h="0">
                <a:tc>
                  <a:txBody>
                    <a:bodyPr/>
                    <a:lstStyle/>
                    <a:p>
                      <a:pPr algn="l"/>
                      <a:r>
                        <a:rPr lang="en-US" sz="800" b="0" dirty="0">
                          <a:solidFill>
                            <a:schemeClr val="accent1"/>
                          </a:solidFill>
                        </a:rPr>
                        <a:t>10%</a:t>
                      </a:r>
                    </a:p>
                  </a:txBody>
                  <a:tcPr marL="0" marR="0" marT="0" marB="0"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800" b="0" dirty="0">
                          <a:solidFill>
                            <a:schemeClr val="accent1"/>
                          </a:solidFill>
                        </a:rPr>
                        <a:t>20%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800" b="0" dirty="0">
                          <a:solidFill>
                            <a:schemeClr val="accent1"/>
                          </a:solidFill>
                        </a:rPr>
                        <a:t>30%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800" b="0" dirty="0">
                          <a:solidFill>
                            <a:schemeClr val="accent1"/>
                          </a:solidFill>
                        </a:rPr>
                        <a:t>40%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800" b="0" dirty="0">
                          <a:solidFill>
                            <a:schemeClr val="accent1"/>
                          </a:solidFill>
                        </a:rPr>
                        <a:t>50%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800" b="0" dirty="0">
                          <a:solidFill>
                            <a:schemeClr val="accent1"/>
                          </a:solidFill>
                        </a:rPr>
                        <a:t>60%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800" b="0" dirty="0">
                          <a:solidFill>
                            <a:schemeClr val="accent1"/>
                          </a:solidFill>
                        </a:rPr>
                        <a:t>70%</a:t>
                      </a:r>
                    </a:p>
                  </a:txBody>
                  <a:tcPr marL="0" marR="0" marT="0" marB="0" anchor="ctr">
                    <a:lnL w="9525"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4499102"/>
                  </a:ext>
                </a:extLst>
              </a:tr>
            </a:tbl>
          </a:graphicData>
        </a:graphic>
      </p:graphicFrame>
    </p:spTree>
    <p:extLst>
      <p:ext uri="{BB962C8B-B14F-4D97-AF65-F5344CB8AC3E}">
        <p14:creationId xmlns:p14="http://schemas.microsoft.com/office/powerpoint/2010/main" val="427590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2D41D-AAB6-F0C6-B7F8-5FCF7F027E86}"/>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419B2DF9-2DEC-F32F-70AE-0CDCF302834C}"/>
              </a:ext>
            </a:extLst>
          </p:cNvPr>
          <p:cNvSpPr/>
          <p:nvPr/>
        </p:nvSpPr>
        <p:spPr>
          <a:xfrm>
            <a:off x="4223715" y="2258567"/>
            <a:ext cx="1701596" cy="2606039"/>
          </a:xfrm>
          <a:prstGeom prst="rect">
            <a:avLst/>
          </a:prstGeom>
          <a:solidFill>
            <a:srgbClr val="576E9B">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15C973-3EFE-8BDF-41A0-18525BF6DC76}"/>
              </a:ext>
            </a:extLst>
          </p:cNvPr>
          <p:cNvSpPr>
            <a:spLocks noGrp="1"/>
          </p:cNvSpPr>
          <p:nvPr>
            <p:ph type="title"/>
          </p:nvPr>
        </p:nvSpPr>
        <p:spPr/>
        <p:txBody>
          <a:bodyPr>
            <a:normAutofit/>
          </a:bodyPr>
          <a:lstStyle/>
          <a:p>
            <a:r>
              <a:rPr lang="en-US" dirty="0"/>
              <a:t>Energy costs have spiked amid global conflict.</a:t>
            </a:r>
          </a:p>
        </p:txBody>
      </p:sp>
      <p:sp>
        <p:nvSpPr>
          <p:cNvPr id="5" name="Text Placeholder 4">
            <a:extLst>
              <a:ext uri="{FF2B5EF4-FFF2-40B4-BE49-F238E27FC236}">
                <a16:creationId xmlns:a16="http://schemas.microsoft.com/office/drawing/2014/main" id="{F283428B-EC5A-52C8-CE6A-BA36A1EE39E3}"/>
              </a:ext>
            </a:extLst>
          </p:cNvPr>
          <p:cNvSpPr>
            <a:spLocks noGrp="1"/>
          </p:cNvSpPr>
          <p:nvPr>
            <p:ph type="body" sz="quarter" idx="13"/>
          </p:nvPr>
        </p:nvSpPr>
        <p:spPr/>
        <p:txBody>
          <a:bodyPr>
            <a:normAutofit/>
          </a:bodyPr>
          <a:lstStyle/>
          <a:p>
            <a:r>
              <a:rPr lang="en-US" dirty="0"/>
              <a:t>“The skunk at the party—and it could happen in 2026—would be inflation slowly going up, as opposed to slowly going down.”</a:t>
            </a:r>
            <a:r>
              <a:rPr lang="en-US" baseline="30000" dirty="0"/>
              <a:t>1</a:t>
            </a:r>
          </a:p>
        </p:txBody>
      </p:sp>
      <p:sp>
        <p:nvSpPr>
          <p:cNvPr id="11" name="TextBox 10">
            <a:extLst>
              <a:ext uri="{FF2B5EF4-FFF2-40B4-BE49-F238E27FC236}">
                <a16:creationId xmlns:a16="http://schemas.microsoft.com/office/drawing/2014/main" id="{0321EAFF-E24C-ACE3-3406-38F4562B8806}"/>
              </a:ext>
            </a:extLst>
          </p:cNvPr>
          <p:cNvSpPr txBox="1"/>
          <p:nvPr/>
        </p:nvSpPr>
        <p:spPr>
          <a:xfrm>
            <a:off x="553067" y="1766438"/>
            <a:ext cx="7347220" cy="276999"/>
          </a:xfrm>
          <a:prstGeom prst="rect">
            <a:avLst/>
          </a:prstGeom>
          <a:noFill/>
        </p:spPr>
        <p:txBody>
          <a:bodyPr wrap="square">
            <a:spAutoFit/>
          </a:bodyPr>
          <a:lstStyle/>
          <a:p>
            <a:r>
              <a:rPr lang="en-US" sz="1200" b="1" dirty="0">
                <a:solidFill>
                  <a:schemeClr val="accent1"/>
                </a:solidFill>
              </a:rPr>
              <a:t>Daily Brent crude oil closing price, dollars per barrel, Q1 2026</a:t>
            </a:r>
            <a:r>
              <a:rPr lang="en-US" sz="1200" b="1" baseline="30000" dirty="0">
                <a:solidFill>
                  <a:schemeClr val="accent1"/>
                </a:solidFill>
              </a:rPr>
              <a:t>2</a:t>
            </a:r>
          </a:p>
        </p:txBody>
      </p:sp>
      <p:graphicFrame>
        <p:nvGraphicFramePr>
          <p:cNvPr id="13" name="Chart 12">
            <a:extLst>
              <a:ext uri="{FF2B5EF4-FFF2-40B4-BE49-F238E27FC236}">
                <a16:creationId xmlns:a16="http://schemas.microsoft.com/office/drawing/2014/main" id="{CCA2014D-5A75-E1A8-F176-772D469798A4}"/>
              </a:ext>
            </a:extLst>
          </p:cNvPr>
          <p:cNvGraphicFramePr>
            <a:graphicFrameLocks/>
          </p:cNvGraphicFramePr>
          <p:nvPr>
            <p:extLst>
              <p:ext uri="{D42A27DB-BD31-4B8C-83A1-F6EECF244321}">
                <p14:modId xmlns:p14="http://schemas.microsoft.com/office/powerpoint/2010/main" val="3897592023"/>
              </p:ext>
            </p:extLst>
          </p:nvPr>
        </p:nvGraphicFramePr>
        <p:xfrm>
          <a:off x="589642" y="2114488"/>
          <a:ext cx="5542933" cy="332396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a:extLst>
              <a:ext uri="{FF2B5EF4-FFF2-40B4-BE49-F238E27FC236}">
                <a16:creationId xmlns:a16="http://schemas.microsoft.com/office/drawing/2014/main" id="{AECEE5A8-0876-E25B-76A2-143F7F4A8F65}"/>
              </a:ext>
            </a:extLst>
          </p:cNvPr>
          <p:cNvCxnSpPr>
            <a:cxnSpLocks/>
          </p:cNvCxnSpPr>
          <p:nvPr/>
        </p:nvCxnSpPr>
        <p:spPr>
          <a:xfrm>
            <a:off x="4213160" y="2258568"/>
            <a:ext cx="0" cy="2606040"/>
          </a:xfrm>
          <a:prstGeom prst="line">
            <a:avLst/>
          </a:prstGeom>
          <a:ln w="38100">
            <a:solidFill>
              <a:srgbClr val="C4687D"/>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798E6D-B238-99FD-92D2-3B018DE024B4}"/>
              </a:ext>
            </a:extLst>
          </p:cNvPr>
          <p:cNvCxnSpPr>
            <a:cxnSpLocks/>
          </p:cNvCxnSpPr>
          <p:nvPr/>
        </p:nvCxnSpPr>
        <p:spPr>
          <a:xfrm flipH="1" flipV="1">
            <a:off x="3840480" y="4014216"/>
            <a:ext cx="362126" cy="394167"/>
          </a:xfrm>
          <a:prstGeom prst="line">
            <a:avLst/>
          </a:prstGeom>
          <a:ln w="9525">
            <a:solidFill>
              <a:srgbClr val="D2643C"/>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BFC81F8-CA50-E749-38F1-7EE7BF278071}"/>
              </a:ext>
            </a:extLst>
          </p:cNvPr>
          <p:cNvSpPr txBox="1"/>
          <p:nvPr/>
        </p:nvSpPr>
        <p:spPr>
          <a:xfrm>
            <a:off x="2225181" y="3875716"/>
            <a:ext cx="1600861" cy="276999"/>
          </a:xfrm>
          <a:prstGeom prst="rect">
            <a:avLst/>
          </a:prstGeom>
          <a:noFill/>
        </p:spPr>
        <p:txBody>
          <a:bodyPr wrap="square" rtlCol="0" anchor="ctr">
            <a:spAutoFit/>
          </a:bodyPr>
          <a:lstStyle/>
          <a:p>
            <a:pPr algn="r"/>
            <a:r>
              <a:rPr lang="en-US" sz="1200" dirty="0">
                <a:solidFill>
                  <a:srgbClr val="D2643C"/>
                </a:solidFill>
              </a:rPr>
              <a:t>Start of Iran Conflict</a:t>
            </a:r>
          </a:p>
        </p:txBody>
      </p:sp>
      <p:sp>
        <p:nvSpPr>
          <p:cNvPr id="36" name="TextBox 35">
            <a:extLst>
              <a:ext uri="{FF2B5EF4-FFF2-40B4-BE49-F238E27FC236}">
                <a16:creationId xmlns:a16="http://schemas.microsoft.com/office/drawing/2014/main" id="{5492D490-FBA4-6A6D-2393-2AC578201F06}"/>
              </a:ext>
            </a:extLst>
          </p:cNvPr>
          <p:cNvSpPr txBox="1"/>
          <p:nvPr/>
        </p:nvSpPr>
        <p:spPr>
          <a:xfrm>
            <a:off x="404308" y="5596873"/>
            <a:ext cx="11003281" cy="338554"/>
          </a:xfrm>
          <a:prstGeom prst="rect">
            <a:avLst/>
          </a:prstGeom>
          <a:noFill/>
        </p:spPr>
        <p:txBody>
          <a:bodyPr wrap="square" lIns="0">
            <a:spAutoFit/>
          </a:bodyPr>
          <a:lstStyle/>
          <a:p>
            <a:pPr marL="114300" indent="-114300">
              <a:buAutoNum type="arabicPeriod"/>
            </a:pPr>
            <a:r>
              <a:rPr lang="en-US" sz="800" dirty="0">
                <a:solidFill>
                  <a:schemeClr val="accent3"/>
                </a:solidFill>
              </a:rPr>
              <a:t>JP Morgan Chase CEO Jamie Dimon, Letter to Shareholders, April 2026.</a:t>
            </a:r>
          </a:p>
          <a:p>
            <a:pPr marL="114300" indent="-114300">
              <a:buAutoNum type="arabicPeriod"/>
            </a:pPr>
            <a:r>
              <a:rPr lang="en-US" sz="800" dirty="0">
                <a:solidFill>
                  <a:schemeClr val="accent3"/>
                </a:solidFill>
              </a:rPr>
              <a:t>U.S. Energy Information Administration, March 2026.</a:t>
            </a:r>
          </a:p>
        </p:txBody>
      </p:sp>
      <p:sp>
        <p:nvSpPr>
          <p:cNvPr id="25" name="TextBox 24">
            <a:extLst>
              <a:ext uri="{FF2B5EF4-FFF2-40B4-BE49-F238E27FC236}">
                <a16:creationId xmlns:a16="http://schemas.microsoft.com/office/drawing/2014/main" id="{E1107507-7B33-D580-AA7D-B87D1C339E86}"/>
              </a:ext>
            </a:extLst>
          </p:cNvPr>
          <p:cNvSpPr txBox="1"/>
          <p:nvPr/>
        </p:nvSpPr>
        <p:spPr>
          <a:xfrm>
            <a:off x="5302025" y="2258567"/>
            <a:ext cx="577479" cy="309401"/>
          </a:xfrm>
          <a:prstGeom prst="rect">
            <a:avLst/>
          </a:prstGeom>
          <a:noFill/>
        </p:spPr>
        <p:txBody>
          <a:bodyPr wrap="square" lIns="0" rIns="0" rtlCol="0" anchor="ctr">
            <a:spAutoFit/>
          </a:bodyPr>
          <a:lstStyle/>
          <a:p>
            <a:pPr algn="r"/>
            <a:r>
              <a:rPr lang="en-US" sz="1400" b="1" dirty="0">
                <a:solidFill>
                  <a:srgbClr val="C4687D"/>
                </a:solidFill>
              </a:rPr>
              <a:t>+97%</a:t>
            </a:r>
          </a:p>
        </p:txBody>
      </p:sp>
      <p:cxnSp>
        <p:nvCxnSpPr>
          <p:cNvPr id="41" name="Straight Connector 40">
            <a:extLst>
              <a:ext uri="{FF2B5EF4-FFF2-40B4-BE49-F238E27FC236}">
                <a16:creationId xmlns:a16="http://schemas.microsoft.com/office/drawing/2014/main" id="{1BB12714-186E-F9C1-2ED9-9393E1BD5DC7}"/>
              </a:ext>
            </a:extLst>
          </p:cNvPr>
          <p:cNvCxnSpPr>
            <a:cxnSpLocks/>
          </p:cNvCxnSpPr>
          <p:nvPr/>
        </p:nvCxnSpPr>
        <p:spPr>
          <a:xfrm>
            <a:off x="6096000" y="2258567"/>
            <a:ext cx="4602114"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F6212EA-50EF-8F67-37C5-17C919ABE146}"/>
              </a:ext>
            </a:extLst>
          </p:cNvPr>
          <p:cNvCxnSpPr>
            <a:cxnSpLocks/>
          </p:cNvCxnSpPr>
          <p:nvPr/>
        </p:nvCxnSpPr>
        <p:spPr>
          <a:xfrm>
            <a:off x="6096000" y="4864606"/>
            <a:ext cx="4602114"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529F819-6609-2224-B851-4FAB9FF866BA}"/>
              </a:ext>
            </a:extLst>
          </p:cNvPr>
          <p:cNvSpPr txBox="1"/>
          <p:nvPr/>
        </p:nvSpPr>
        <p:spPr>
          <a:xfrm>
            <a:off x="6837037" y="2645950"/>
            <a:ext cx="3621234" cy="1831271"/>
          </a:xfrm>
          <a:prstGeom prst="rect">
            <a:avLst/>
          </a:prstGeom>
          <a:noFill/>
        </p:spPr>
        <p:txBody>
          <a:bodyPr wrap="square">
            <a:spAutoFit/>
          </a:bodyPr>
          <a:lstStyle/>
          <a:p>
            <a:pPr>
              <a:spcBef>
                <a:spcPts val="300"/>
              </a:spcBef>
              <a:spcAft>
                <a:spcPts val="300"/>
              </a:spcAft>
            </a:pPr>
            <a:r>
              <a:rPr lang="en-US" sz="1400" b="1" dirty="0">
                <a:solidFill>
                  <a:srgbClr val="576E9B"/>
                </a:solidFill>
                <a:latin typeface="+mj-lt"/>
              </a:rPr>
              <a:t>Client Focus:</a:t>
            </a:r>
          </a:p>
          <a:p>
            <a:pPr marL="173038" indent="-173038">
              <a:spcBef>
                <a:spcPts val="300"/>
              </a:spcBef>
              <a:spcAft>
                <a:spcPts val="300"/>
              </a:spcAft>
              <a:buFont typeface="Arial" panose="020B0604020202020204" pitchFamily="34" charset="0"/>
              <a:buChar char="•"/>
            </a:pPr>
            <a:r>
              <a:rPr lang="en-US" sz="1400" dirty="0">
                <a:solidFill>
                  <a:schemeClr val="accent1"/>
                </a:solidFill>
                <a:latin typeface="+mj-lt"/>
              </a:rPr>
              <a:t>Rising energy costs increase everyday living expenses</a:t>
            </a:r>
          </a:p>
          <a:p>
            <a:pPr marL="173038" indent="-173038">
              <a:spcBef>
                <a:spcPts val="300"/>
              </a:spcBef>
              <a:spcAft>
                <a:spcPts val="300"/>
              </a:spcAft>
              <a:buFont typeface="Arial" panose="020B0604020202020204" pitchFamily="34" charset="0"/>
              <a:buChar char="•"/>
            </a:pPr>
            <a:r>
              <a:rPr lang="en-US" sz="1400" dirty="0">
                <a:solidFill>
                  <a:schemeClr val="accent1"/>
                </a:solidFill>
                <a:latin typeface="+mj-lt"/>
              </a:rPr>
              <a:t>Inflation pressures can reaccelerate unexpectedly and create recession fears</a:t>
            </a:r>
          </a:p>
          <a:p>
            <a:pPr marL="173038" indent="-173038">
              <a:spcBef>
                <a:spcPts val="300"/>
              </a:spcBef>
              <a:spcAft>
                <a:spcPts val="300"/>
              </a:spcAft>
              <a:buFont typeface="Arial" panose="020B0604020202020204" pitchFamily="34" charset="0"/>
              <a:buChar char="•"/>
            </a:pPr>
            <a:r>
              <a:rPr lang="en-US" sz="1400" dirty="0">
                <a:solidFill>
                  <a:schemeClr val="accent1"/>
                </a:solidFill>
                <a:latin typeface="+mj-lt"/>
              </a:rPr>
              <a:t>Geopolitical events and foreign policy can quickly disrupt financial plans</a:t>
            </a:r>
          </a:p>
        </p:txBody>
      </p:sp>
    </p:spTree>
    <p:extLst>
      <p:ext uri="{BB962C8B-B14F-4D97-AF65-F5344CB8AC3E}">
        <p14:creationId xmlns:p14="http://schemas.microsoft.com/office/powerpoint/2010/main" val="133661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3B6C6F8-D753-313E-7F24-0EABEEDF9825}"/>
              </a:ext>
            </a:extLst>
          </p:cNvPr>
          <p:cNvSpPr>
            <a:spLocks noGrp="1"/>
          </p:cNvSpPr>
          <p:nvPr>
            <p:ph type="ctrTitle"/>
          </p:nvPr>
        </p:nvSpPr>
        <p:spPr/>
        <p:txBody>
          <a:bodyPr/>
          <a:lstStyle/>
          <a:p>
            <a:r>
              <a:rPr lang="en-US" dirty="0"/>
              <a:t>The Value of Confidence in Retirement</a:t>
            </a:r>
          </a:p>
        </p:txBody>
      </p:sp>
      <p:pic>
        <p:nvPicPr>
          <p:cNvPr id="25" name="Graphic 24" descr="Confused face with solid fill with solid fill">
            <a:extLst>
              <a:ext uri="{FF2B5EF4-FFF2-40B4-BE49-F238E27FC236}">
                <a16:creationId xmlns:a16="http://schemas.microsoft.com/office/drawing/2014/main" id="{8F4EA711-0FDD-FC4F-8F55-C8E2C5FFACCA}"/>
              </a:ext>
            </a:extLst>
          </p:cNvPr>
          <p:cNvPicPr>
            <a:picLocks noChangeAspect="1"/>
          </p:cNvPicPr>
          <p:nvPr/>
        </p:nvPicPr>
        <p:blipFill>
          <a:blip r:embed="rId3">
            <a:extLst>
              <a:ext uri="{96DAC541-7B7A-43D3-8B79-37D633B846F1}">
                <asvg:svgBlip xmlns:asvg="http://schemas.microsoft.com/office/drawing/2016/SVG/main" r:embed="rId4"/>
              </a:ext>
            </a:extLst>
          </a:blip>
          <a:srcRect l="21858" b="20016"/>
          <a:stretch>
            <a:fillRect/>
          </a:stretch>
        </p:blipFill>
        <p:spPr>
          <a:xfrm>
            <a:off x="7430704" y="2572435"/>
            <a:ext cx="2752824" cy="2817712"/>
          </a:xfrm>
          <a:prstGeom prst="rect">
            <a:avLst/>
          </a:prstGeom>
        </p:spPr>
      </p:pic>
      <p:sp>
        <p:nvSpPr>
          <p:cNvPr id="18" name="Text Placeholder 17">
            <a:extLst>
              <a:ext uri="{FF2B5EF4-FFF2-40B4-BE49-F238E27FC236}">
                <a16:creationId xmlns:a16="http://schemas.microsoft.com/office/drawing/2014/main" id="{E147D42C-2ED2-FFCB-30B1-FE779F71F256}"/>
              </a:ext>
            </a:extLst>
          </p:cNvPr>
          <p:cNvSpPr>
            <a:spLocks noGrp="1"/>
          </p:cNvSpPr>
          <p:nvPr>
            <p:ph type="body" sz="quarter" idx="13"/>
          </p:nvPr>
        </p:nvSpPr>
        <p:spPr/>
        <p:txBody>
          <a:bodyPr/>
          <a:lstStyle/>
          <a:p>
            <a:pPr>
              <a:lnSpc>
                <a:spcPts val="3600"/>
              </a:lnSpc>
            </a:pPr>
            <a:r>
              <a:rPr lang="en-US" sz="3600" dirty="0">
                <a:solidFill>
                  <a:srgbClr val="C4687D"/>
                </a:solidFill>
              </a:rPr>
              <a:t>More than half </a:t>
            </a:r>
            <a:r>
              <a:rPr lang="en-US" sz="3600" dirty="0"/>
              <a:t>of Americans report changing their retirement strategy recently.</a:t>
            </a:r>
          </a:p>
        </p:txBody>
      </p:sp>
      <p:sp>
        <p:nvSpPr>
          <p:cNvPr id="17" name="Text Placeholder 16">
            <a:extLst>
              <a:ext uri="{FF2B5EF4-FFF2-40B4-BE49-F238E27FC236}">
                <a16:creationId xmlns:a16="http://schemas.microsoft.com/office/drawing/2014/main" id="{81F432C0-66EE-572B-6DF9-BE5BBB0E5810}"/>
              </a:ext>
            </a:extLst>
          </p:cNvPr>
          <p:cNvSpPr>
            <a:spLocks noGrp="1"/>
          </p:cNvSpPr>
          <p:nvPr>
            <p:ph type="body" sz="quarter" idx="12"/>
          </p:nvPr>
        </p:nvSpPr>
        <p:spPr/>
        <p:txBody>
          <a:bodyPr/>
          <a:lstStyle/>
          <a:p>
            <a:r>
              <a:rPr lang="en-US" dirty="0"/>
              <a:t>New York Life Wealth Watch Survey, September 2025</a:t>
            </a:r>
          </a:p>
        </p:txBody>
      </p:sp>
      <p:sp>
        <p:nvSpPr>
          <p:cNvPr id="19" name="Text Placeholder 18">
            <a:extLst>
              <a:ext uri="{FF2B5EF4-FFF2-40B4-BE49-F238E27FC236}">
                <a16:creationId xmlns:a16="http://schemas.microsoft.com/office/drawing/2014/main" id="{9152047A-A52B-BEC2-8611-B0511E0BBBEE}"/>
              </a:ext>
            </a:extLst>
          </p:cNvPr>
          <p:cNvSpPr>
            <a:spLocks noGrp="1"/>
          </p:cNvSpPr>
          <p:nvPr>
            <p:ph type="body" sz="quarter" idx="14"/>
          </p:nvPr>
        </p:nvSpPr>
        <p:spPr>
          <a:xfrm>
            <a:off x="7671335" y="5044009"/>
            <a:ext cx="4034156" cy="164383"/>
          </a:xfrm>
        </p:spPr>
        <p:txBody>
          <a:bodyPr/>
          <a:lstStyle/>
          <a:p>
            <a:pPr algn="l"/>
            <a:r>
              <a:rPr lang="en-US" sz="1000" dirty="0"/>
              <a:t>“Inflation and uncertainty widen Americans’ financial confidence gap.”</a:t>
            </a:r>
          </a:p>
        </p:txBody>
      </p:sp>
    </p:spTree>
    <p:extLst>
      <p:ext uri="{BB962C8B-B14F-4D97-AF65-F5344CB8AC3E}">
        <p14:creationId xmlns:p14="http://schemas.microsoft.com/office/powerpoint/2010/main" val="4029546501"/>
      </p:ext>
    </p:extLst>
  </p:cSld>
  <p:clrMapOvr>
    <a:masterClrMapping/>
  </p:clrMapOvr>
</p:sld>
</file>

<file path=ppt/theme/theme1.xml><?xml version="1.0" encoding="utf-8"?>
<a:theme xmlns:a="http://schemas.openxmlformats.org/drawingml/2006/main" name="NYL">
  <a:themeElements>
    <a:clrScheme name="NYL 2023 2">
      <a:dk1>
        <a:srgbClr val="000000"/>
      </a:dk1>
      <a:lt1>
        <a:srgbClr val="FFFFFF"/>
      </a:lt1>
      <a:dk2>
        <a:srgbClr val="44546A"/>
      </a:dk2>
      <a:lt2>
        <a:srgbClr val="E7E6E6"/>
      </a:lt2>
      <a:accent1>
        <a:srgbClr val="003057"/>
      </a:accent1>
      <a:accent2>
        <a:srgbClr val="E6A65D"/>
      </a:accent2>
      <a:accent3>
        <a:srgbClr val="565656"/>
      </a:accent3>
      <a:accent4>
        <a:srgbClr val="32645C"/>
      </a:accent4>
      <a:accent5>
        <a:srgbClr val="5C4C79"/>
      </a:accent5>
      <a:accent6>
        <a:srgbClr val="D9D9D6"/>
      </a:accent6>
      <a:hlink>
        <a:srgbClr val="32645C"/>
      </a:hlink>
      <a:folHlink>
        <a:srgbClr val="5C4C79"/>
      </a:folHlink>
    </a:clrScheme>
    <a:fontScheme name="Custom 29">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084-23 16x9 PPT Template (light version)_CB.pptx" id="{53517AF8-A5D0-4683-A7D9-A02C74498E86}" vid="{C3C4C950-EEFF-4712-9FA1-595CA4FB8F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6f3bbb98-0378-479a-b5db-a8c755ac7299" Name="Computed" ContentType="XML" MajorVersion="0" MinorVersion="1" isLocalCopy="False" IsBaseObject="False" DataSourceId="f0585cd5-1cb3-45a2-82f8-568fb706f2a5" DataSourceMajorVersion="0" DataSourceMinorVersion="1"/>
</file>

<file path=customXml/item10.xml><?xml version="1.0" encoding="utf-8"?>
<VariableListDefinition name="AD_HOC" displayName="AD_HOC" id="f3e17100-4ba5-4723-b523-6243bb2a0e90" isdomainofvalue="False" dataSourceId="f4a650fb-5198-472e-a660-3f5285d37ea6"/>
</file>

<file path=customXml/item11.xml><?xml version="1.0" encoding="utf-8"?>
<VariableListDefinition name="System" displayName="System" id="1757b2c8-e32c-4792-8dcc-7ecb4d8aab9a" isdomainofvalue="False" dataSourceId="eb7637ec-4699-4ec5-b036-4a6b3445f76d"/>
</file>

<file path=customXml/item2.xml><?xml version="1.0" encoding="utf-8"?>
<VariableList UniqueId="f3e17100-4ba5-4723-b523-6243bb2a0e90" Name="AD_HOC" ContentType="XML" MajorVersion="0" MinorVersion="1" isLocalCopy="False" IsBaseObject="False" DataSourceId="f4a650fb-5198-472e-a660-3f5285d37ea6" DataSourceMajorVersion="0" DataSourceMinorVersion="1"/>
</file>

<file path=customXml/item3.xml><?xml version="1.0" encoding="utf-8"?>
<p:properties xmlns:p="http://schemas.microsoft.com/office/2006/metadata/properties" xmlns:xsi="http://www.w3.org/2001/XMLSchema-instance" xmlns:pc="http://schemas.microsoft.com/office/infopath/2007/PartnerControls">
  <documentManagement>
    <_dlc_ExpireDate xmlns="http://schemas.microsoft.com/sharepoint/v3">2024-01-13T06:11:07+00:00</_dlc_ExpireDate>
    <lcf76f155ced4ddcb4097134ff3c332f xmlns="25c1bd7e-90a4-4efb-a96a-cc16c5d213b8">
      <Terms xmlns="http://schemas.microsoft.com/office/infopath/2007/PartnerControls"/>
    </lcf76f155ced4ddcb4097134ff3c332f>
    <TaxCatchAll xmlns="a43066da-41f5-446f-98fa-f0cfaa910358" xsi:nil="true"/>
    <_dlc_ExpireDateSaved xmlns="http://schemas.microsoft.com/sharepoint/v3" xsi:nil="true"/>
  </documentManagement>
</p:properties>
</file>

<file path=customXml/item4.xml><?xml version="1.0" encoding="utf-8"?>
<VariableListDefinition name="Computed" displayName="Computed" id="6f3bbb98-0378-479a-b5db-a8c755ac7299" isdomainofvalue="False" dataSourceId="f0585cd5-1cb3-45a2-82f8-568fb706f2a5"/>
</file>

<file path=customXml/item5.xml><?xml version="1.0" encoding="utf-8"?>
<AllExternalAdhocVariableMappings/>
</file>

<file path=customXml/item6.xml><?xml version="1.0" encoding="utf-8"?>
<VariableList UniqueId="1757b2c8-e32c-4792-8dcc-7ecb4d8aab9a" Name="System" ContentType="XML" MajorVersion="0" MinorVersion="1" isLocalCopy="False" IsBaseObject="False" DataSourceId="eb7637ec-4699-4ec5-b036-4a6b3445f76d" DataSourceMajorVersion="0" DataSourceMinorVersion="1"/>
</file>

<file path=customXml/item7.xml><?xml version="1.0" encoding="utf-8"?>
<ct:contentTypeSchema xmlns:ct="http://schemas.microsoft.com/office/2006/metadata/contentType" xmlns:ma="http://schemas.microsoft.com/office/2006/metadata/properties/metaAttributes" ct:_="" ma:_="" ma:contentTypeName="Document" ma:contentTypeID="0x0101000FEA205C1B30E643A57DD9F34E7001B0" ma:contentTypeVersion="20" ma:contentTypeDescription="Create a new document." ma:contentTypeScope="" ma:versionID="e2ab6f2f30434aebe4a3a9e2d6d6b334">
  <xsd:schema xmlns:xsd="http://www.w3.org/2001/XMLSchema" xmlns:xs="http://www.w3.org/2001/XMLSchema" xmlns:p="http://schemas.microsoft.com/office/2006/metadata/properties" xmlns:ns1="http://schemas.microsoft.com/sharepoint/v3" xmlns:ns2="25c1bd7e-90a4-4efb-a96a-cc16c5d213b8" xmlns:ns3="a43066da-41f5-446f-98fa-f0cfaa910358" targetNamespace="http://schemas.microsoft.com/office/2006/metadata/properties" ma:root="true" ma:fieldsID="050af85b3cb164a7cb09f74da2d89a8f" ns1:_="" ns2:_="" ns3:_="">
    <xsd:import namespace="http://schemas.microsoft.com/sharepoint/v3"/>
    <xsd:import namespace="25c1bd7e-90a4-4efb-a96a-cc16c5d213b8"/>
    <xsd:import namespace="a43066da-41f5-446f-98fa-f0cfaa9103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3" nillable="true" ma:displayName="Exempt from Policy" ma:hidden="true" ma:internalName="_dlc_Exempt"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5c1bd7e-90a4-4efb-a96a-cc16c5d21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6d14119-9ae9-4cc6-a406-008d392c1a1c"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3066da-41f5-446f-98fa-f0cfaa91035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e51d01f-4ce1-4783-9ffb-231bb5462d96}" ma:internalName="TaxCatchAll" ma:showField="CatchAllData" ma:web="a43066da-41f5-446f-98fa-f0cfaa9103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mso-contentType ?>
<p:Policy xmlns:p="office.server.policy" id="" local="true">
  <p:Name>Document</p:Name>
  <p:Description/>
  <p:Statement/>
  <p:PolicyItems>
    <p:PolicyItem featureId="Microsoft.Office.RecordsManagement.PolicyFeatures.Expiration" staticId="0x0101000FEA205C1B30E643A57DD9F34E7001B0|-369733750" UniqueId="f494925c-3939-4bf5-bac3-fd702563e5ec">
      <p:Name>Retention</p:Name>
      <p:Description>Automatic scheduling of content for processing, and performing a retention action on content that has reached its due date.</p:Description>
      <p:CustomData>
        <Schedules nextStageId="2">
          <Schedule type="Default">
            <stages>
              <data stageId="1" recur="true" offset="7" unit="days">
                <formula id="Microsoft.Office.RecordsManagement.PolicyFeatures.Expiration.Formula.BuiltIn">
                  <number>30</number>
                  <property>Modified</property>
                  <propertyId>28cf69c5-fa48-462a-b5cd-27b6f9d2bd5f</propertyId>
                  <period>days</period>
                </formula>
                <action type="action" id="Microsoft.Office.RecordsManagement.PolicyFeatures.Expiration.Action.DeletePreviousVersions"/>
              </data>
            </stages>
          </Schedule>
        </Schedules>
      </p:CustomData>
    </p:PolicyItem>
  </p:PolicyItems>
</p:Policy>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10C2AD-CFC4-4F09-84F8-CF2797CA1342}">
  <ds:schemaRefs/>
</ds:datastoreItem>
</file>

<file path=customXml/itemProps10.xml><?xml version="1.0" encoding="utf-8"?>
<ds:datastoreItem xmlns:ds="http://schemas.openxmlformats.org/officeDocument/2006/customXml" ds:itemID="{048DAFCA-2D64-49A4-8E79-03AAC699FC3E}">
  <ds:schemaRefs/>
</ds:datastoreItem>
</file>

<file path=customXml/itemProps11.xml><?xml version="1.0" encoding="utf-8"?>
<ds:datastoreItem xmlns:ds="http://schemas.openxmlformats.org/officeDocument/2006/customXml" ds:itemID="{3EB1151A-78A5-42ED-B9DE-98CFC6515E51}">
  <ds:schemaRefs/>
</ds:datastoreItem>
</file>

<file path=customXml/itemProps2.xml><?xml version="1.0" encoding="utf-8"?>
<ds:datastoreItem xmlns:ds="http://schemas.openxmlformats.org/officeDocument/2006/customXml" ds:itemID="{24A5A98A-6BB4-4D83-84E0-4F9F4D7D5900}">
  <ds:schemaRefs/>
</ds:datastoreItem>
</file>

<file path=customXml/itemProps3.xml><?xml version="1.0" encoding="utf-8"?>
<ds:datastoreItem xmlns:ds="http://schemas.openxmlformats.org/officeDocument/2006/customXml" ds:itemID="{411C9378-DEBE-4AB2-9E77-6DCFA734B6E5}">
  <ds:schemaRefs>
    <ds:schemaRef ds:uri="http://purl.org/dc/elements/1.1/"/>
    <ds:schemaRef ds:uri="http://schemas.openxmlformats.org/package/2006/metadata/core-properties"/>
    <ds:schemaRef ds:uri="a43066da-41f5-446f-98fa-f0cfaa910358"/>
    <ds:schemaRef ds:uri="http://purl.org/dc/terms/"/>
    <ds:schemaRef ds:uri="http://schemas.microsoft.com/office/infopath/2007/PartnerControls"/>
    <ds:schemaRef ds:uri="http://schemas.microsoft.com/sharepoint/v3"/>
    <ds:schemaRef ds:uri="http://schemas.microsoft.com/office/2006/documentManagement/types"/>
    <ds:schemaRef ds:uri="25c1bd7e-90a4-4efb-a96a-cc16c5d213b8"/>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62E46664-E779-4BF4-B9D5-D2E730BB8DE6}">
  <ds:schemaRefs/>
</ds:datastoreItem>
</file>

<file path=customXml/itemProps5.xml><?xml version="1.0" encoding="utf-8"?>
<ds:datastoreItem xmlns:ds="http://schemas.openxmlformats.org/officeDocument/2006/customXml" ds:itemID="{9A115ADA-A63F-423C-835A-487C76C27B52}">
  <ds:schemaRefs/>
</ds:datastoreItem>
</file>

<file path=customXml/itemProps6.xml><?xml version="1.0" encoding="utf-8"?>
<ds:datastoreItem xmlns:ds="http://schemas.openxmlformats.org/officeDocument/2006/customXml" ds:itemID="{6597D2C5-AEB6-418A-B254-429F81F88554}">
  <ds:schemaRefs/>
</ds:datastoreItem>
</file>

<file path=customXml/itemProps7.xml><?xml version="1.0" encoding="utf-8"?>
<ds:datastoreItem xmlns:ds="http://schemas.openxmlformats.org/officeDocument/2006/customXml" ds:itemID="{C2FBBE5A-7C4F-4193-8D8A-3906D35BEC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5c1bd7e-90a4-4efb-a96a-cc16c5d213b8"/>
    <ds:schemaRef ds:uri="a43066da-41f5-446f-98fa-f0cfaa9103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9280B724-804F-459B-A79E-4FB2FCE88278}">
  <ds:schemaRefs>
    <ds:schemaRef ds:uri="office.server.policy"/>
  </ds:schemaRefs>
</ds:datastoreItem>
</file>

<file path=customXml/itemProps9.xml><?xml version="1.0" encoding="utf-8"?>
<ds:datastoreItem xmlns:ds="http://schemas.openxmlformats.org/officeDocument/2006/customXml" ds:itemID="{8537588C-363A-4B0F-A776-B9306CAF13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NY084-23 16x9 PPT Template (light version)_CB (1)</Template>
  <TotalTime>5757</TotalTime>
  <Words>4484</Words>
  <Application>Microsoft Office PowerPoint</Application>
  <PresentationFormat>Widescreen</PresentationFormat>
  <Paragraphs>420</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Alda Pro</vt:lpstr>
      <vt:lpstr>Arial</vt:lpstr>
      <vt:lpstr>Arial Narrow</vt:lpstr>
      <vt:lpstr>Calibri</vt:lpstr>
      <vt:lpstr>Georgia</vt:lpstr>
      <vt:lpstr>Georgia Pro</vt:lpstr>
      <vt:lpstr>Helvetica</vt:lpstr>
      <vt:lpstr>System Font Regular</vt:lpstr>
      <vt:lpstr>NYL</vt:lpstr>
      <vt:lpstr>Beyond Returns:  The Human Side of Certainty</vt:lpstr>
      <vt:lpstr>Three key takeaways…</vt:lpstr>
      <vt:lpstr>“My life has been full of terrible misfortunes, most of which never happened.”</vt:lpstr>
      <vt:lpstr>The Certainty Gap</vt:lpstr>
      <vt:lpstr>The investing backdrop is “weird” for retirees. </vt:lpstr>
      <vt:lpstr>Interest rates have never been more volatile.</vt:lpstr>
      <vt:lpstr>Bonds &amp; equities remain too correlated for optimal risk hedging.</vt:lpstr>
      <vt:lpstr>Energy costs have spiked amid global conflict.</vt:lpstr>
      <vt:lpstr>The Value of Confidence in Retirement</vt:lpstr>
      <vt:lpstr>The hidden costs of retirement anxiety.</vt:lpstr>
      <vt:lpstr>The moment that tests the plan.</vt:lpstr>
      <vt:lpstr>We’re living significantly longer…but not retiring much later.</vt:lpstr>
      <vt:lpstr>Retirees don’t actually spend according to “the 4% rule.”</vt:lpstr>
      <vt:lpstr>Protection changes decisions.</vt:lpstr>
      <vt:lpstr>More guaranteed income equals less fear of spending.</vt:lpstr>
      <vt:lpstr>Confidence isn’t just about spending more.</vt:lpstr>
      <vt:lpstr>Demand has never been higher for annuities.</vt:lpstr>
      <vt:lpstr>Certainty is not a luxury.  It’s a behavioral tool.</vt:lpstr>
      <vt:lpstr>Here to help.</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Schurmann, Jeanne M.</dc:creator>
  <cp:keywords/>
  <dc:description/>
  <cp:lastModifiedBy>Schafer, Sean W.</cp:lastModifiedBy>
  <cp:revision>84</cp:revision>
  <dcterms:created xsi:type="dcterms:W3CDTF">2023-12-15T14:14:46Z</dcterms:created>
  <dcterms:modified xsi:type="dcterms:W3CDTF">2026-07-16T12:47:29Z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0x0101000FEA205C1B30E643A57DD9F34E7001B0|-369733750</vt:lpwstr>
  </property>
  <property fmtid="{D5CDD505-2E9C-101B-9397-08002B2CF9AE}" pid="3" name="ContentTypeId">
    <vt:lpwstr>0x0101000FEA205C1B30E643A57DD9F34E7001B0</vt:lpwstr>
  </property>
  <property fmtid="{D5CDD505-2E9C-101B-9397-08002B2CF9AE}" pid="4" name="ItemRetentionFormula">
    <vt:lpwstr>&lt;formula id="Microsoft.Office.RecordsManagement.PolicyFeatures.Expiration.Formula.BuiltIn"&gt;&lt;number&gt;30&lt;/number&gt;&lt;property&gt;Modified&lt;/property&gt;&lt;propertyId&gt;28cf69c5-fa48-462a-b5cd-27b6f9d2bd5f&lt;/propertyId&gt;&lt;period&gt;days&lt;/period&gt;&lt;/formula&gt;</vt:lpwstr>
  </property>
  <property fmtid="{D5CDD505-2E9C-101B-9397-08002B2CF9AE}" pid="5" name="MediaServiceImageTags">
    <vt:lpwstr/>
  </property>
  <property fmtid="{D5CDD505-2E9C-101B-9397-08002B2CF9AE}" pid="6" name="MSIP_Label_8f0b5d98-aa4b-42ad-b5be-1e75bbcbb7d7_Enabled">
    <vt:lpwstr>true</vt:lpwstr>
  </property>
  <property fmtid="{D5CDD505-2E9C-101B-9397-08002B2CF9AE}" pid="7" name="MSIP_Label_8f0b5d98-aa4b-42ad-b5be-1e75bbcbb7d7_SetDate">
    <vt:lpwstr>2023-12-15T14:15:45Z</vt:lpwstr>
  </property>
  <property fmtid="{D5CDD505-2E9C-101B-9397-08002B2CF9AE}" pid="8" name="MSIP_Label_8f0b5d98-aa4b-42ad-b5be-1e75bbcbb7d7_Method">
    <vt:lpwstr>Standard</vt:lpwstr>
  </property>
  <property fmtid="{D5CDD505-2E9C-101B-9397-08002B2CF9AE}" pid="9" name="MSIP_Label_8f0b5d98-aa4b-42ad-b5be-1e75bbcbb7d7_Name">
    <vt:lpwstr>Internal-pilot</vt:lpwstr>
  </property>
  <property fmtid="{D5CDD505-2E9C-101B-9397-08002B2CF9AE}" pid="10" name="MSIP_Label_8f0b5d98-aa4b-42ad-b5be-1e75bbcbb7d7_SiteId">
    <vt:lpwstr>a651e8f0-93d2-41c2-88b6-e8c5a1ad2375</vt:lpwstr>
  </property>
  <property fmtid="{D5CDD505-2E9C-101B-9397-08002B2CF9AE}" pid="11" name="MSIP_Label_8f0b5d98-aa4b-42ad-b5be-1e75bbcbb7d7_ActionId">
    <vt:lpwstr>c1f82973-551a-49c1-9db3-15195755ce15</vt:lpwstr>
  </property>
  <property fmtid="{D5CDD505-2E9C-101B-9397-08002B2CF9AE}" pid="12" name="MSIP_Label_8f0b5d98-aa4b-42ad-b5be-1e75bbcbb7d7_ContentBits">
    <vt:lpwstr>0</vt:lpwstr>
  </property>
</Properties>
</file>